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424" r:id="rId2"/>
    <p:sldId id="456" r:id="rId3"/>
    <p:sldId id="459" r:id="rId4"/>
    <p:sldId id="461" r:id="rId5"/>
    <p:sldId id="462" r:id="rId6"/>
    <p:sldId id="464" r:id="rId7"/>
    <p:sldId id="457" r:id="rId8"/>
    <p:sldId id="458" r:id="rId9"/>
    <p:sldId id="465" r:id="rId10"/>
    <p:sldId id="466" r:id="rId11"/>
    <p:sldId id="467" r:id="rId12"/>
    <p:sldId id="468" r:id="rId13"/>
    <p:sldId id="469" r:id="rId14"/>
    <p:sldId id="473" r:id="rId15"/>
    <p:sldId id="471" r:id="rId16"/>
    <p:sldId id="472" r:id="rId17"/>
    <p:sldId id="470"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5" autoAdjust="0"/>
    <p:restoredTop sz="57009" autoAdjust="0"/>
  </p:normalViewPr>
  <p:slideViewPr>
    <p:cSldViewPr>
      <p:cViewPr varScale="1">
        <p:scale>
          <a:sx n="55" d="100"/>
          <a:sy n="55" d="100"/>
        </p:scale>
        <p:origin x="1218" y="60"/>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138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781FB2-D0A3-4904-BE38-7AFE91C57739}" type="datetimeFigureOut">
              <a:rPr lang="de-DE" smtClean="0"/>
              <a:pPr/>
              <a:t>05.09.2019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98A97B-6539-4483-86FC-68B77A1FD494}" type="slidenum">
              <a:rPr lang="de-DE" smtClean="0"/>
              <a:pPr/>
              <a:t>‹Nr.›</a:t>
            </a:fld>
            <a:endParaRPr lang="de-DE"/>
          </a:p>
        </p:txBody>
      </p:sp>
    </p:spTree>
    <p:extLst>
      <p:ext uri="{BB962C8B-B14F-4D97-AF65-F5344CB8AC3E}">
        <p14:creationId xmlns:p14="http://schemas.microsoft.com/office/powerpoint/2010/main" val="139854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35DD1-8236-4A71-98A1-DA0DA5B9E2AE}" type="datetimeFigureOut">
              <a:rPr lang="de-DE" smtClean="0"/>
              <a:pPr/>
              <a:t>05.09.2019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17E21-AAD2-4F41-9170-E4E199C08634}" type="slidenum">
              <a:rPr lang="de-DE" smtClean="0"/>
              <a:pPr/>
              <a:t>‹Nr.›</a:t>
            </a:fld>
            <a:endParaRPr lang="de-DE"/>
          </a:p>
        </p:txBody>
      </p:sp>
    </p:spTree>
    <p:extLst>
      <p:ext uri="{BB962C8B-B14F-4D97-AF65-F5344CB8AC3E}">
        <p14:creationId xmlns:p14="http://schemas.microsoft.com/office/powerpoint/2010/main" val="250554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1</a:t>
            </a:fld>
            <a:endParaRPr lang="de-DE"/>
          </a:p>
        </p:txBody>
      </p:sp>
    </p:spTree>
    <p:extLst>
      <p:ext uri="{BB962C8B-B14F-4D97-AF65-F5344CB8AC3E}">
        <p14:creationId xmlns:p14="http://schemas.microsoft.com/office/powerpoint/2010/main" val="278144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 had discovered a so-called Inner vow - as it was called by John and Paula </a:t>
            </a:r>
            <a:r>
              <a:rPr lang="en-US" dirty="0" err="1"/>
              <a:t>Sandford</a:t>
            </a:r>
            <a:r>
              <a:rPr lang="en-US" dirty="0"/>
              <a:t> - and </a:t>
            </a:r>
            <a:r>
              <a:rPr lang="en-US" dirty="0" smtClean="0"/>
              <a:t>took it back, </a:t>
            </a:r>
            <a:r>
              <a:rPr lang="en-US" dirty="0"/>
              <a:t>and under these conditions could experience a whole new freedom in this area.</a:t>
            </a:r>
          </a:p>
          <a:p>
            <a:r>
              <a:rPr lang="en-US" dirty="0"/>
              <a:t>Inner Vows are forgotten, they work, but they can be brought to light. Even if we think differently now, yet they control our experience and behavior.</a:t>
            </a:r>
          </a:p>
          <a:p>
            <a:endParaRPr lang="en-US" dirty="0"/>
          </a:p>
          <a:p>
            <a:r>
              <a:rPr lang="en-US" dirty="0"/>
              <a:t>A cognitive psychologist recognizes in the inner vows so-called cognitive upper doctrines and treats </a:t>
            </a:r>
            <a:r>
              <a:rPr lang="en-US" dirty="0" smtClean="0"/>
              <a:t>them </a:t>
            </a:r>
            <a:r>
              <a:rPr lang="en-US" dirty="0"/>
              <a:t>for example in </a:t>
            </a:r>
            <a:r>
              <a:rPr lang="en-US" dirty="0" smtClean="0"/>
              <a:t>the </a:t>
            </a:r>
            <a:r>
              <a:rPr lang="en-US" dirty="0"/>
              <a:t>decision therapy.</a:t>
            </a:r>
          </a:p>
          <a:p>
            <a:r>
              <a:rPr lang="en-US" dirty="0"/>
              <a:t>A Christian psychology asks the following questions:</a:t>
            </a:r>
          </a:p>
          <a:p>
            <a:r>
              <a:rPr lang="en-US" dirty="0"/>
              <a:t>What are cognitions? Are they purely intrapsychic processes or do they have a transcendental meaning? Are they spiritually neutral? </a:t>
            </a:r>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10</a:t>
            </a:fld>
            <a:endParaRPr lang="de-DE"/>
          </a:p>
        </p:txBody>
      </p:sp>
    </p:spTree>
    <p:extLst>
      <p:ext uri="{BB962C8B-B14F-4D97-AF65-F5344CB8AC3E}">
        <p14:creationId xmlns:p14="http://schemas.microsoft.com/office/powerpoint/2010/main" val="327949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 illustration by the Austrian </a:t>
            </a:r>
            <a:r>
              <a:rPr lang="en-US" dirty="0" err="1"/>
              <a:t>Daim</a:t>
            </a:r>
            <a:r>
              <a:rPr lang="en-US" dirty="0"/>
              <a:t> wants to challenge us.</a:t>
            </a:r>
          </a:p>
          <a:p>
            <a:endParaRPr lang="en-US" dirty="0"/>
          </a:p>
          <a:p>
            <a:r>
              <a:rPr lang="en-US" dirty="0"/>
              <a:t>First of all, the picture of salvation.</a:t>
            </a:r>
          </a:p>
          <a:p>
            <a:endParaRPr lang="en-US" dirty="0"/>
          </a:p>
          <a:p>
            <a:r>
              <a:rPr lang="en-US" dirty="0"/>
              <a:t>God's view of us and ours </a:t>
            </a:r>
            <a:r>
              <a:rPr lang="en-US" dirty="0" smtClean="0"/>
              <a:t>of </a:t>
            </a:r>
            <a:r>
              <a:rPr lang="en-US" dirty="0"/>
              <a:t>God is not hindered, nothing stands in the way, and all our spheres of life (G1, G2, etc.) are in the light of the truth and love of God.</a:t>
            </a:r>
          </a:p>
          <a:p>
            <a:endParaRPr lang="en-US" dirty="0"/>
          </a:p>
          <a:p>
            <a:r>
              <a:rPr lang="en-US" dirty="0"/>
              <a:t>But </a:t>
            </a:r>
            <a:r>
              <a:rPr lang="en-US" dirty="0" smtClean="0"/>
              <a:t>in real life, it </a:t>
            </a:r>
            <a:r>
              <a:rPr lang="en-US" dirty="0"/>
              <a:t>is not like that. Things that are more important to us than God (idols) obscure and block the light of God and his sight. </a:t>
            </a:r>
            <a:r>
              <a:rPr lang="en-US" dirty="0" smtClean="0"/>
              <a:t>Like these </a:t>
            </a:r>
            <a:r>
              <a:rPr lang="en-US" dirty="0"/>
              <a:t>inner vows.</a:t>
            </a:r>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11</a:t>
            </a:fld>
            <a:endParaRPr lang="de-DE"/>
          </a:p>
        </p:txBody>
      </p:sp>
    </p:spTree>
    <p:extLst>
      <p:ext uri="{BB962C8B-B14F-4D97-AF65-F5344CB8AC3E}">
        <p14:creationId xmlns:p14="http://schemas.microsoft.com/office/powerpoint/2010/main" val="361885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399"/>
            <a:ext cx="5486400" cy="4341813"/>
          </a:xfrm>
        </p:spPr>
        <p:txBody>
          <a:bodyPr/>
          <a:lstStyle/>
          <a:p>
            <a:r>
              <a:rPr lang="en-US" dirty="0"/>
              <a:t>Future Challenge 4, "Love - in </a:t>
            </a:r>
            <a:r>
              <a:rPr lang="en-US" dirty="0" smtClean="0"/>
              <a:t>three </a:t>
            </a:r>
            <a:r>
              <a:rPr lang="en-US" dirty="0"/>
              <a:t>dimension"</a:t>
            </a:r>
          </a:p>
          <a:p>
            <a:endParaRPr lang="en-US" dirty="0"/>
          </a:p>
          <a:p>
            <a:r>
              <a:rPr lang="en-US" dirty="0"/>
              <a:t>Should Christian psychology not focus on the basic theme of this world and </a:t>
            </a:r>
            <a:r>
              <a:rPr lang="en-US" dirty="0" smtClean="0"/>
              <a:t>foreground it? </a:t>
            </a:r>
            <a:r>
              <a:rPr lang="en-US" smtClean="0"/>
              <a:t>I mean love</a:t>
            </a:r>
            <a:r>
              <a:rPr lang="en-US" dirty="0"/>
              <a:t>, </a:t>
            </a:r>
            <a:r>
              <a:rPr lang="en-US"/>
              <a:t>agape </a:t>
            </a:r>
            <a:r>
              <a:rPr lang="en-US" smtClean="0"/>
              <a:t>love.</a:t>
            </a:r>
            <a:endParaRPr lang="en-US" dirty="0"/>
          </a:p>
          <a:p>
            <a:r>
              <a:rPr lang="en-US" dirty="0"/>
              <a:t>Without love everything is nothing. To love, in everything we do is our greatest challenge and that is true for every human being</a:t>
            </a:r>
            <a:r>
              <a:rPr lang="en-US" dirty="0" smtClean="0"/>
              <a:t>.</a:t>
            </a:r>
          </a:p>
          <a:p>
            <a:endParaRPr lang="en-US" dirty="0"/>
          </a:p>
          <a:p>
            <a:r>
              <a:rPr lang="en-US" dirty="0"/>
              <a:t>Blaise Pascal (1623 - 1662)</a:t>
            </a:r>
          </a:p>
          <a:p>
            <a:r>
              <a:rPr lang="en-US" dirty="0" smtClean="0"/>
              <a:t>"</a:t>
            </a:r>
            <a:r>
              <a:rPr lang="en-US" dirty="0"/>
              <a:t>All the bodies, the firmament, the stars, the earth and the kingdoms do not count as much as the smallest of spirits, for he knows about all this and about himself, and the body knows nothing.</a:t>
            </a:r>
          </a:p>
          <a:p>
            <a:r>
              <a:rPr lang="en-US" dirty="0" smtClean="0"/>
              <a:t>And </a:t>
            </a:r>
            <a:r>
              <a:rPr lang="en-US" dirty="0"/>
              <a:t>all bodies and all spirits together and all their works do not count as much as the slightest movement of love; for love belongs to an incomparably more sublime </a:t>
            </a:r>
            <a:r>
              <a:rPr lang="en-US" dirty="0" smtClean="0"/>
              <a:t>formation</a:t>
            </a:r>
            <a:r>
              <a:rPr lang="en-US" dirty="0"/>
              <a:t>. "</a:t>
            </a:r>
          </a:p>
          <a:p>
            <a:endParaRPr lang="en-US" dirty="0" smtClean="0"/>
          </a:p>
          <a:p>
            <a:r>
              <a:rPr lang="en-US" dirty="0" smtClean="0"/>
              <a:t>With </a:t>
            </a:r>
            <a:r>
              <a:rPr lang="en-US" dirty="0"/>
              <a:t>Eric Johnson I am planning a joint book with the working title "Love - in </a:t>
            </a:r>
            <a:r>
              <a:rPr lang="en-US" dirty="0" smtClean="0"/>
              <a:t>three dimensions".</a:t>
            </a:r>
            <a:endParaRPr lang="en-US" dirty="0"/>
          </a:p>
          <a:p>
            <a:r>
              <a:rPr lang="en-US" dirty="0"/>
              <a:t>These "three" are: God, His Son and the Holy Spirit, but also Eros, Agape and the love of friendship, </a:t>
            </a:r>
            <a:r>
              <a:rPr lang="en-US" dirty="0" err="1"/>
              <a:t>Philia</a:t>
            </a:r>
            <a:r>
              <a:rPr lang="en-US" dirty="0"/>
              <a:t> and above all a </a:t>
            </a:r>
            <a:r>
              <a:rPr lang="en-US" dirty="0" err="1"/>
              <a:t>trinitarian</a:t>
            </a:r>
            <a:r>
              <a:rPr lang="en-US" dirty="0"/>
              <a:t> co-existence: God, you and me.</a:t>
            </a:r>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12</a:t>
            </a:fld>
            <a:endParaRPr lang="de-DE"/>
          </a:p>
        </p:txBody>
      </p:sp>
    </p:spTree>
    <p:extLst>
      <p:ext uri="{BB962C8B-B14F-4D97-AF65-F5344CB8AC3E}">
        <p14:creationId xmlns:p14="http://schemas.microsoft.com/office/powerpoint/2010/main" val="270772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current challenge 5: The reconciliation with saying no</a:t>
            </a:r>
          </a:p>
          <a:p>
            <a:endParaRPr lang="en-US" dirty="0"/>
          </a:p>
          <a:p>
            <a:r>
              <a:rPr lang="en-US" dirty="0"/>
              <a:t>For more than 20 years, I have been working on the concept with the English title "The Healing No," </a:t>
            </a:r>
            <a:r>
              <a:rPr lang="en-US" dirty="0" smtClean="0"/>
              <a:t>(in German: Nein5xJa, a no carried by five yes) a </a:t>
            </a:r>
            <a:r>
              <a:rPr lang="en-US" dirty="0"/>
              <a:t>concept to deepen relationships and build trust, rather than disrupting it. We need a No, a Yes and a Not yet, which I call "The Bare Basics of Relationship", which builds trust. </a:t>
            </a:r>
          </a:p>
          <a:p>
            <a:r>
              <a:rPr lang="en-US" dirty="0"/>
              <a:t>I assert that every nation in the world has found its own solution, how to deal with the mistrust, which we fear if we say no, all cultures, whether more shame orientated or more guilt </a:t>
            </a:r>
            <a:r>
              <a:rPr lang="en-US" dirty="0" smtClean="0"/>
              <a:t>orientated.</a:t>
            </a:r>
            <a:endParaRPr lang="en-US" dirty="0"/>
          </a:p>
          <a:p>
            <a:endParaRPr lang="en-US" dirty="0"/>
          </a:p>
          <a:p>
            <a:r>
              <a:rPr lang="en-US" dirty="0"/>
              <a:t>This call of a Christian psychology starts from the biblical account of the Fall, where we are told how the first no of God, not  to eat from the tree of </a:t>
            </a:r>
            <a:r>
              <a:rPr lang="en-US" dirty="0" smtClean="0"/>
              <a:t>knowledge, </a:t>
            </a:r>
            <a:r>
              <a:rPr lang="en-US" dirty="0"/>
              <a:t>has developed mistrust. My call: We need a reconciliation with the no. And that will not only build our trust in </a:t>
            </a:r>
            <a:r>
              <a:rPr lang="en-US" dirty="0" smtClean="0"/>
              <a:t>one another</a:t>
            </a:r>
            <a:r>
              <a:rPr lang="en-US" dirty="0"/>
              <a:t>, but also lead to reconciliation with a God who not only says yes but also no. Both, yes and no, are good, his promises as well as his commandments, for His Yes and his No to us are love. And His Not Yet, challenges us to patience and future confidence to wait until the time is right, no matter what.</a:t>
            </a:r>
          </a:p>
          <a:p>
            <a:endParaRPr lang="en-US" dirty="0"/>
          </a:p>
          <a:p>
            <a:r>
              <a:rPr lang="en-US" dirty="0"/>
              <a:t>The challenge for me is to have dealt with a topic that I consider to be a heart's desire of God, without a direct Christian reference becoming visible. That, too, is Christian psychology.</a:t>
            </a:r>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13</a:t>
            </a:fld>
            <a:endParaRPr lang="de-DE"/>
          </a:p>
        </p:txBody>
      </p:sp>
    </p:spTree>
    <p:extLst>
      <p:ext uri="{BB962C8B-B14F-4D97-AF65-F5344CB8AC3E}">
        <p14:creationId xmlns:p14="http://schemas.microsoft.com/office/powerpoint/2010/main" val="164996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US" b="1" dirty="0"/>
              <a:t>The relation between philosophy and faith - some remarkable positions in</a:t>
            </a:r>
            <a:endParaRPr lang="de-DE" dirty="0"/>
          </a:p>
          <a:p>
            <a:r>
              <a:rPr lang="en-US" b="1" dirty="0"/>
              <a:t>church history </a:t>
            </a:r>
            <a:r>
              <a:rPr lang="en-US" dirty="0"/>
              <a:t>(see </a:t>
            </a:r>
            <a:r>
              <a:rPr lang="en-US" dirty="0" err="1"/>
              <a:t>Graupner</a:t>
            </a:r>
            <a:r>
              <a:rPr lang="en-US" dirty="0"/>
              <a:t> 1999b)</a:t>
            </a:r>
            <a:endParaRPr lang="de-DE" dirty="0"/>
          </a:p>
          <a:p>
            <a:r>
              <a:rPr lang="en-US" dirty="0"/>
              <a:t> </a:t>
            </a:r>
            <a:endParaRPr lang="de-DE" dirty="0"/>
          </a:p>
          <a:p>
            <a:r>
              <a:rPr lang="en-US" dirty="0"/>
              <a:t>In modern times psychology and science in general have questioned Christian faith and,</a:t>
            </a:r>
            <a:endParaRPr lang="de-DE" dirty="0"/>
          </a:p>
          <a:p>
            <a:r>
              <a:rPr lang="en-US" dirty="0"/>
              <a:t>on the other hand, Christians have questioned psychology. In church history the same</a:t>
            </a:r>
            <a:endParaRPr lang="de-DE" dirty="0"/>
          </a:p>
          <a:p>
            <a:r>
              <a:rPr lang="en-US" dirty="0"/>
              <a:t>happened between philosophy and Christian faith.</a:t>
            </a:r>
            <a:endParaRPr lang="de-DE" dirty="0"/>
          </a:p>
          <a:p>
            <a:r>
              <a:rPr lang="en-US" dirty="0"/>
              <a:t> </a:t>
            </a:r>
            <a:endParaRPr lang="de-DE" dirty="0"/>
          </a:p>
          <a:p>
            <a:r>
              <a:rPr lang="en-US" dirty="0"/>
              <a:t> </a:t>
            </a:r>
            <a:endParaRPr lang="de-DE" dirty="0"/>
          </a:p>
          <a:p>
            <a:r>
              <a:rPr lang="en-US" dirty="0"/>
              <a:t>As some of the ideas can help us for our actual discussion between psychology and</a:t>
            </a:r>
            <a:endParaRPr lang="de-DE" dirty="0"/>
          </a:p>
          <a:p>
            <a:r>
              <a:rPr lang="en-US" dirty="0"/>
              <a:t>faith, I will introduce four of them: </a:t>
            </a:r>
            <a:endParaRPr lang="de-DE" dirty="0"/>
          </a:p>
          <a:p>
            <a:r>
              <a:rPr lang="en-US" dirty="0"/>
              <a:t> </a:t>
            </a:r>
            <a:endParaRPr lang="de-DE" dirty="0"/>
          </a:p>
          <a:p>
            <a:r>
              <a:rPr lang="en-US" dirty="0"/>
              <a:t> </a:t>
            </a:r>
            <a:endParaRPr lang="de-DE" dirty="0"/>
          </a:p>
          <a:p>
            <a:r>
              <a:rPr lang="en-US" b="1" dirty="0"/>
              <a:t>The bible only:  </a:t>
            </a:r>
            <a:r>
              <a:rPr lang="en-US" dirty="0"/>
              <a:t>Tertullian (died after 220) says: “What does Athens have to do with Jerusalem? What the academy with the church</a:t>
            </a:r>
            <a:r>
              <a:rPr lang="en-US" dirty="0" smtClean="0"/>
              <a:t>?” The bible only.</a:t>
            </a:r>
            <a:endParaRPr lang="de-DE" dirty="0"/>
          </a:p>
          <a:p>
            <a:r>
              <a:rPr lang="en-US" b="1" dirty="0"/>
              <a:t>“Plundering the Egyptians” (</a:t>
            </a:r>
            <a:r>
              <a:rPr lang="en-US" dirty="0" err="1"/>
              <a:t>Origines</a:t>
            </a:r>
            <a:r>
              <a:rPr lang="en-US" dirty="0"/>
              <a:t>, died around </a:t>
            </a:r>
            <a:r>
              <a:rPr lang="en-US" dirty="0" smtClean="0"/>
              <a:t>254) refers to </a:t>
            </a:r>
            <a:r>
              <a:rPr lang="en-US" dirty="0"/>
              <a:t>Exodus 3, 21-22, recommends to “ plunder the Egyptians”, that means, to use the best of worldly thinking for one’s own use.</a:t>
            </a:r>
            <a:endParaRPr lang="de-DE" dirty="0"/>
          </a:p>
          <a:p>
            <a:r>
              <a:rPr lang="en-US" b="1" dirty="0"/>
              <a:t> “Cutting hair and nails” </a:t>
            </a:r>
            <a:r>
              <a:rPr lang="en-US" dirty="0"/>
              <a:t>- Father Hieronymus (died 419/420</a:t>
            </a:r>
            <a:r>
              <a:rPr lang="en-US" dirty="0" smtClean="0"/>
              <a:t>): Deuteronomy </a:t>
            </a:r>
            <a:r>
              <a:rPr lang="en-US" dirty="0"/>
              <a:t>21, 10ff, to verify secular models within a biblical framework </a:t>
            </a:r>
            <a:r>
              <a:rPr lang="en-US" dirty="0" smtClean="0"/>
              <a:t>with </a:t>
            </a:r>
            <a:r>
              <a:rPr lang="en-US" dirty="0"/>
              <a:t>a kind of “selection-filter”.</a:t>
            </a:r>
            <a:endParaRPr lang="de-DE" dirty="0"/>
          </a:p>
          <a:p>
            <a:r>
              <a:rPr lang="en-US" b="1" dirty="0"/>
              <a:t>“Like bees” </a:t>
            </a:r>
            <a:r>
              <a:rPr lang="en-US" dirty="0" err="1"/>
              <a:t>Basilius</a:t>
            </a:r>
            <a:r>
              <a:rPr lang="en-US" dirty="0"/>
              <a:t> the Great (died 379) suggested, we should act like the bees. They freely and </a:t>
            </a:r>
            <a:r>
              <a:rPr lang="en-US" dirty="0" smtClean="0"/>
              <a:t>fearlessly </a:t>
            </a:r>
            <a:r>
              <a:rPr lang="en-US" dirty="0"/>
              <a:t>fly to certain </a:t>
            </a:r>
            <a:r>
              <a:rPr lang="en-US" dirty="0" smtClean="0"/>
              <a:t>flowers</a:t>
            </a:r>
            <a:r>
              <a:rPr lang="en-US" dirty="0"/>
              <a:t>, choose the best nectar and transform it into something new, into honey.</a:t>
            </a:r>
            <a:endParaRPr lang="de-DE" dirty="0"/>
          </a:p>
          <a:p>
            <a:r>
              <a:rPr lang="en-US" dirty="0"/>
              <a:t>In the same way, we should fearlessly walk towards the ideological concepts, but just</a:t>
            </a:r>
            <a:endParaRPr lang="de-DE" dirty="0"/>
          </a:p>
          <a:p>
            <a:r>
              <a:rPr lang="en-US" dirty="0"/>
              <a:t>take their nectar, their ideas, as an impulse, an impulse to </a:t>
            </a:r>
            <a:r>
              <a:rPr lang="en-US" dirty="0" smtClean="0"/>
              <a:t>think about, </a:t>
            </a:r>
            <a:r>
              <a:rPr lang="en-US" dirty="0"/>
              <a:t>which we then</a:t>
            </a:r>
            <a:endParaRPr lang="de-DE" dirty="0"/>
          </a:p>
          <a:p>
            <a:r>
              <a:rPr lang="en-US" dirty="0"/>
              <a:t>transform into something really new, like honey. </a:t>
            </a:r>
            <a:endParaRPr lang="de-DE" dirty="0"/>
          </a:p>
          <a:p>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15</a:t>
            </a:fld>
            <a:endParaRPr lang="de-DE"/>
          </a:p>
        </p:txBody>
      </p:sp>
    </p:spTree>
    <p:extLst>
      <p:ext uri="{BB962C8B-B14F-4D97-AF65-F5344CB8AC3E}">
        <p14:creationId xmlns:p14="http://schemas.microsoft.com/office/powerpoint/2010/main" val="227076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EC17E21-AAD2-4F41-9170-E4E199C08634}" type="slidenum">
              <a:rPr lang="de-DE" smtClean="0"/>
              <a:pPr/>
              <a:t>16</a:t>
            </a:fld>
            <a:endParaRPr lang="de-DE"/>
          </a:p>
        </p:txBody>
      </p:sp>
    </p:spTree>
    <p:extLst>
      <p:ext uri="{BB962C8B-B14F-4D97-AF65-F5344CB8AC3E}">
        <p14:creationId xmlns:p14="http://schemas.microsoft.com/office/powerpoint/2010/main" val="300583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695528" cy="4114800"/>
          </a:xfrm>
        </p:spPr>
        <p:txBody>
          <a:bodyPr>
            <a:noAutofit/>
          </a:bodyPr>
          <a:lstStyle/>
          <a:p>
            <a:r>
              <a:rPr lang="en-US" sz="1400" dirty="0"/>
              <a:t>"Christian psychology - a challenge for me!"</a:t>
            </a:r>
          </a:p>
          <a:p>
            <a:r>
              <a:rPr lang="en-US" sz="1400" dirty="0"/>
              <a:t>Werner May</a:t>
            </a:r>
          </a:p>
          <a:p>
            <a:endParaRPr lang="en-US" sz="1400" dirty="0"/>
          </a:p>
          <a:p>
            <a:r>
              <a:rPr lang="en-US" sz="1400" dirty="0"/>
              <a:t>I </a:t>
            </a:r>
            <a:r>
              <a:rPr lang="en-US" sz="1400" dirty="0" smtClean="0"/>
              <a:t>would like </a:t>
            </a:r>
            <a:r>
              <a:rPr lang="en-US" sz="1400" dirty="0"/>
              <a:t>it to say </a:t>
            </a:r>
            <a:r>
              <a:rPr lang="en-US" sz="1400" dirty="0" smtClean="0"/>
              <a:t>welcome </a:t>
            </a:r>
            <a:r>
              <a:rPr lang="en-US" sz="1400" dirty="0"/>
              <a:t>to you with a basic idea of EMCAPP:</a:t>
            </a:r>
          </a:p>
          <a:p>
            <a:r>
              <a:rPr lang="en-US" sz="1400" dirty="0"/>
              <a:t>"Truth can be discovered in </a:t>
            </a:r>
            <a:r>
              <a:rPr lang="en-US" sz="1400" dirty="0" smtClean="0"/>
              <a:t>conversations </a:t>
            </a:r>
            <a:r>
              <a:rPr lang="en-US" sz="1400" dirty="0"/>
              <a:t>between friends who are different."</a:t>
            </a:r>
          </a:p>
          <a:p>
            <a:r>
              <a:rPr lang="en-US" sz="1400" dirty="0"/>
              <a:t>We have experienced this over the decades at EMCAPP, and I am pleased to be able to experience that at this conference, not just to see old friends, but to get to know </a:t>
            </a:r>
            <a:r>
              <a:rPr lang="en-US" sz="1400" dirty="0" smtClean="0"/>
              <a:t>more colleagues</a:t>
            </a:r>
            <a:r>
              <a:rPr lang="en-US" sz="1400" dirty="0"/>
              <a:t>, for </a:t>
            </a:r>
            <a:r>
              <a:rPr lang="en-US" sz="1400" dirty="0" smtClean="0"/>
              <a:t>whom </a:t>
            </a:r>
            <a:r>
              <a:rPr lang="en-US" sz="1400" dirty="0"/>
              <a:t>it is important </a:t>
            </a:r>
            <a:r>
              <a:rPr lang="en-US" sz="1400" dirty="0" smtClean="0"/>
              <a:t>to </a:t>
            </a:r>
            <a:r>
              <a:rPr lang="en-US" sz="1400" dirty="0"/>
              <a:t>bring together psychology and </a:t>
            </a:r>
            <a:r>
              <a:rPr lang="en-US" sz="1400" dirty="0" smtClean="0"/>
              <a:t>Christianity.</a:t>
            </a:r>
            <a:endParaRPr lang="en-US" sz="1400" dirty="0"/>
          </a:p>
          <a:p>
            <a:endParaRPr lang="en-US" sz="1400" dirty="0"/>
          </a:p>
          <a:p>
            <a:r>
              <a:rPr lang="en-US" sz="1400" dirty="0"/>
              <a:t>"Truth can be discovered in conversations between friends who are different."</a:t>
            </a:r>
          </a:p>
          <a:p>
            <a:endParaRPr lang="en-US" sz="1400" dirty="0"/>
          </a:p>
          <a:p>
            <a:r>
              <a:rPr lang="en-US" sz="1400" dirty="0" smtClean="0"/>
              <a:t>&gt;&gt;&gt; prayer</a:t>
            </a:r>
            <a:endParaRPr lang="en-US" sz="1400" dirty="0"/>
          </a:p>
          <a:p>
            <a:endParaRPr lang="en-US" sz="1400" dirty="0"/>
          </a:p>
          <a:p>
            <a:r>
              <a:rPr lang="en-US" sz="1400" dirty="0"/>
              <a:t>I have changed my presentation title a bit into "Christian Psychology - a challenge for me!"</a:t>
            </a:r>
          </a:p>
          <a:p>
            <a:r>
              <a:rPr lang="en-US" sz="1400" dirty="0" smtClean="0"/>
              <a:t>I </a:t>
            </a:r>
            <a:r>
              <a:rPr lang="en-US" sz="1400" dirty="0"/>
              <a:t>would like to briefly address five challenges for me and thus also challenge you.</a:t>
            </a:r>
            <a:endParaRPr lang="de-DE" sz="1400"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2</a:t>
            </a:fld>
            <a:endParaRPr lang="de-DE"/>
          </a:p>
        </p:txBody>
      </p:sp>
    </p:spTree>
    <p:extLst>
      <p:ext uri="{BB962C8B-B14F-4D97-AF65-F5344CB8AC3E}">
        <p14:creationId xmlns:p14="http://schemas.microsoft.com/office/powerpoint/2010/main" val="23330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25538" y="755650"/>
            <a:ext cx="4572000" cy="3429000"/>
          </a:xfrm>
        </p:spPr>
      </p:sp>
      <p:sp>
        <p:nvSpPr>
          <p:cNvPr id="3" name="Notizenplatzhalter 2"/>
          <p:cNvSpPr>
            <a:spLocks noGrp="1"/>
          </p:cNvSpPr>
          <p:nvPr>
            <p:ph type="body" idx="1"/>
          </p:nvPr>
        </p:nvSpPr>
        <p:spPr/>
        <p:txBody>
          <a:bodyPr/>
          <a:lstStyle/>
          <a:p>
            <a:r>
              <a:rPr lang="en-US" dirty="0"/>
              <a:t>Challenge 1: The </a:t>
            </a:r>
            <a:r>
              <a:rPr lang="en-US" dirty="0" smtClean="0"/>
              <a:t>Reality?</a:t>
            </a:r>
            <a:endParaRPr lang="en-US" dirty="0"/>
          </a:p>
          <a:p>
            <a:endParaRPr lang="en-US" dirty="0"/>
          </a:p>
          <a:p>
            <a:r>
              <a:rPr lang="en-US" dirty="0"/>
              <a:t>The well-known German theologian Dietrich Bonhoeffer wrote:</a:t>
            </a:r>
          </a:p>
          <a:p>
            <a:r>
              <a:rPr lang="en-US" dirty="0"/>
              <a:t>"The place where the question arises concerning the reality of God."</a:t>
            </a:r>
          </a:p>
          <a:p>
            <a:r>
              <a:rPr lang="en-US" dirty="0"/>
              <a:t>In this name God and the world are encompassed. All things have their being in Him (Col. 1:16). From now on, it is not possible to speak. All definitions of reality which ignore Him are abstractions "(p.207)</a:t>
            </a:r>
          </a:p>
          <a:p>
            <a:endParaRPr lang="en-US" dirty="0"/>
          </a:p>
          <a:p>
            <a:r>
              <a:rPr lang="en-US" dirty="0"/>
              <a:t>In other words, our divine relationship with the triune God should be </a:t>
            </a:r>
            <a:r>
              <a:rPr lang="en-US" dirty="0" smtClean="0"/>
              <a:t>a fundamental reality</a:t>
            </a:r>
            <a:r>
              <a:rPr lang="en-US" baseline="0" dirty="0" smtClean="0"/>
              <a:t> for </a:t>
            </a:r>
            <a:r>
              <a:rPr lang="en-US" dirty="0" smtClean="0"/>
              <a:t>psychology. </a:t>
            </a:r>
            <a:r>
              <a:rPr lang="en-US" dirty="0"/>
              <a:t>Or as Eric Johnson, my American friend, puts it in his </a:t>
            </a:r>
            <a:r>
              <a:rPr lang="en-US" dirty="0" smtClean="0"/>
              <a:t>article</a:t>
            </a:r>
            <a:r>
              <a:rPr lang="en-US" dirty="0"/>
              <a:t>: Jesus, the Lord of Psychology.</a:t>
            </a:r>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3</a:t>
            </a:fld>
            <a:endParaRPr lang="de-DE"/>
          </a:p>
        </p:txBody>
      </p:sp>
    </p:spTree>
    <p:extLst>
      <p:ext uri="{BB962C8B-B14F-4D97-AF65-F5344CB8AC3E}">
        <p14:creationId xmlns:p14="http://schemas.microsoft.com/office/powerpoint/2010/main" val="186703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600" dirty="0"/>
              <a:t>In EMCAPP we encourages one another </a:t>
            </a:r>
            <a:r>
              <a:rPr lang="en-US" sz="1600" dirty="0" smtClean="0"/>
              <a:t>to meet our </a:t>
            </a:r>
            <a:r>
              <a:rPr lang="en-US" sz="1600" dirty="0"/>
              <a:t>national challenges and responsibilities.</a:t>
            </a:r>
            <a:endParaRPr lang="de-DE" sz="1600" dirty="0"/>
          </a:p>
          <a:p>
            <a:r>
              <a:rPr lang="en-US" sz="1600" dirty="0"/>
              <a:t>Each country has its own challenges: The role of Christianity, the position of Psychology and psychotherapy, or the social and political problems in </a:t>
            </a:r>
            <a:r>
              <a:rPr lang="en-US" sz="1600" dirty="0" smtClean="0"/>
              <a:t>the US </a:t>
            </a:r>
            <a:r>
              <a:rPr lang="en-US" sz="1600" dirty="0"/>
              <a:t>are different from those in Russia or in South Africa.</a:t>
            </a:r>
            <a:endParaRPr lang="de-DE" sz="1600" dirty="0"/>
          </a:p>
          <a:p>
            <a:r>
              <a:rPr lang="en-US" sz="1600" dirty="0" smtClean="0"/>
              <a:t>We meet with </a:t>
            </a:r>
            <a:r>
              <a:rPr lang="en-US" sz="1600" dirty="0"/>
              <a:t>respect to </a:t>
            </a:r>
            <a:r>
              <a:rPr lang="en-US" sz="1600" dirty="0" smtClean="0"/>
              <a:t>our different</a:t>
            </a:r>
            <a:endParaRPr lang="de-DE" sz="1600" dirty="0"/>
          </a:p>
          <a:p>
            <a:pPr marL="285750" lvl="0" indent="-285750">
              <a:buFont typeface="Arial" panose="020B0604020202020204" pitchFamily="34" charset="0"/>
              <a:buChar char="•"/>
            </a:pPr>
            <a:r>
              <a:rPr lang="en-US" sz="1600" dirty="0"/>
              <a:t>Home </a:t>
            </a:r>
            <a:r>
              <a:rPr lang="en-US" sz="1600" dirty="0" smtClean="0"/>
              <a:t>countries </a:t>
            </a:r>
            <a:r>
              <a:rPr lang="en-US" sz="1600" dirty="0"/>
              <a:t>and </a:t>
            </a:r>
            <a:r>
              <a:rPr lang="en-US" sz="1600" dirty="0" smtClean="0"/>
              <a:t>cultures</a:t>
            </a:r>
            <a:endParaRPr lang="de-DE" sz="1600" dirty="0"/>
          </a:p>
          <a:p>
            <a:pPr marL="285750" lvl="0" indent="-285750">
              <a:buFont typeface="Arial" panose="020B0604020202020204" pitchFamily="34" charset="0"/>
              <a:buChar char="•"/>
            </a:pPr>
            <a:r>
              <a:rPr lang="en-US" sz="1600" dirty="0" smtClean="0"/>
              <a:t>Languages</a:t>
            </a:r>
            <a:endParaRPr lang="de-DE" sz="1600" dirty="0"/>
          </a:p>
          <a:p>
            <a:pPr marL="285750" lvl="0" indent="-285750">
              <a:buFont typeface="Arial" panose="020B0604020202020204" pitchFamily="34" charset="0"/>
              <a:buChar char="•"/>
            </a:pPr>
            <a:r>
              <a:rPr lang="en-US" sz="1600" dirty="0"/>
              <a:t>Psychological education and experiences</a:t>
            </a:r>
            <a:endParaRPr lang="de-DE" sz="1600" dirty="0"/>
          </a:p>
          <a:p>
            <a:pPr marL="285750" lvl="0" indent="-285750">
              <a:buFont typeface="Arial" panose="020B0604020202020204" pitchFamily="34" charset="0"/>
              <a:buChar char="•"/>
            </a:pPr>
            <a:r>
              <a:rPr lang="en-US" sz="1600" dirty="0"/>
              <a:t>church </a:t>
            </a:r>
            <a:r>
              <a:rPr lang="en-US" sz="1600" dirty="0" smtClean="0"/>
              <a:t>memberships</a:t>
            </a:r>
            <a:endParaRPr lang="de-DE" sz="1600" dirty="0"/>
          </a:p>
          <a:p>
            <a:pPr marL="285750" lvl="0" indent="-285750">
              <a:buFont typeface="Arial" panose="020B0604020202020204" pitchFamily="34" charset="0"/>
              <a:buChar char="•"/>
            </a:pPr>
            <a:r>
              <a:rPr lang="en-US" sz="1600" dirty="0" smtClean="0"/>
              <a:t>Practiced spirituality</a:t>
            </a:r>
            <a:endParaRPr lang="de-DE" sz="1600" dirty="0"/>
          </a:p>
          <a:p>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4</a:t>
            </a:fld>
            <a:endParaRPr lang="de-DE"/>
          </a:p>
        </p:txBody>
      </p:sp>
    </p:spTree>
    <p:extLst>
      <p:ext uri="{BB962C8B-B14F-4D97-AF65-F5344CB8AC3E}">
        <p14:creationId xmlns:p14="http://schemas.microsoft.com/office/powerpoint/2010/main" val="55397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600" dirty="0"/>
              <a:t>Challenge </a:t>
            </a:r>
            <a:r>
              <a:rPr lang="en-US" sz="1600" dirty="0" smtClean="0"/>
              <a:t>2: </a:t>
            </a:r>
            <a:r>
              <a:rPr lang="en-US" sz="1600" b="0" dirty="0" smtClean="0"/>
              <a:t>Humans as relational beings are </a:t>
            </a:r>
            <a:r>
              <a:rPr lang="en-US" sz="1600" dirty="0" smtClean="0"/>
              <a:t>also </a:t>
            </a:r>
            <a:r>
              <a:rPr lang="en-US" sz="1600" dirty="0"/>
              <a:t>part of systems. </a:t>
            </a:r>
            <a:endParaRPr lang="de-DE" sz="1600" dirty="0"/>
          </a:p>
          <a:p>
            <a:r>
              <a:rPr lang="en-US" sz="1600" dirty="0"/>
              <a:t> </a:t>
            </a:r>
            <a:endParaRPr lang="de-DE" sz="1600" dirty="0"/>
          </a:p>
          <a:p>
            <a:r>
              <a:rPr lang="en-US" sz="1600" dirty="0"/>
              <a:t>In her review of Gladys </a:t>
            </a:r>
            <a:r>
              <a:rPr lang="en-US" sz="1600" dirty="0" err="1" smtClean="0"/>
              <a:t>Mwiti’s</a:t>
            </a:r>
            <a:r>
              <a:rPr lang="en-US" sz="1600" dirty="0" smtClean="0"/>
              <a:t> </a:t>
            </a:r>
            <a:r>
              <a:rPr lang="en-US" sz="1600" dirty="0"/>
              <a:t>(Kenya</a:t>
            </a:r>
            <a:r>
              <a:rPr lang="en-US" sz="1600" dirty="0" smtClean="0"/>
              <a:t>) book on </a:t>
            </a:r>
            <a:r>
              <a:rPr lang="en-US" sz="1600" dirty="0"/>
              <a:t>Christian </a:t>
            </a:r>
            <a:r>
              <a:rPr lang="en-US" sz="1600" dirty="0" smtClean="0"/>
              <a:t>Counseling in an African Perspective, my </a:t>
            </a:r>
            <a:r>
              <a:rPr lang="en-US" sz="1600" dirty="0"/>
              <a:t>wife wrote about </a:t>
            </a:r>
            <a:r>
              <a:rPr lang="en-US" sz="1600" dirty="0" smtClean="0"/>
              <a:t>that perspective: </a:t>
            </a:r>
            <a:endParaRPr lang="de-DE" sz="1600" dirty="0"/>
          </a:p>
          <a:p>
            <a:r>
              <a:rPr lang="en-US" sz="1600" dirty="0"/>
              <a:t>“In contrast to western understandings of the self - the holistic African understanding of every individual is as a person within a community. Spiritual, mental, biological, genetic, behavioral, and social elements cannot be understood separately. Therefore, counselling in Africa will need to be guided by approaches that are holistic in nature…”</a:t>
            </a:r>
            <a:endParaRPr lang="de-DE" sz="1600" dirty="0"/>
          </a:p>
          <a:p>
            <a:endParaRPr lang="de-DE" sz="1600" dirty="0" smtClean="0"/>
          </a:p>
          <a:p>
            <a:r>
              <a:rPr lang="en-US" sz="1600" dirty="0"/>
              <a:t>Psychology as a Western science is </a:t>
            </a:r>
            <a:r>
              <a:rPr lang="en-US" sz="1600" dirty="0" smtClean="0"/>
              <a:t>very </a:t>
            </a:r>
            <a:r>
              <a:rPr lang="en-US" sz="1600" dirty="0"/>
              <a:t>individualistic, person centered and does not pay </a:t>
            </a:r>
            <a:r>
              <a:rPr lang="en-US" sz="1600" dirty="0" smtClean="0"/>
              <a:t>much </a:t>
            </a:r>
            <a:r>
              <a:rPr lang="en-US" sz="1600" dirty="0"/>
              <a:t>attention to the systemic links of the individual.</a:t>
            </a:r>
            <a:endParaRPr lang="de-DE" sz="1600"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5</a:t>
            </a:fld>
            <a:endParaRPr lang="de-DE"/>
          </a:p>
        </p:txBody>
      </p:sp>
    </p:spTree>
    <p:extLst>
      <p:ext uri="{BB962C8B-B14F-4D97-AF65-F5344CB8AC3E}">
        <p14:creationId xmlns:p14="http://schemas.microsoft.com/office/powerpoint/2010/main" val="357711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French philosopher Emmanuel </a:t>
            </a:r>
            <a:r>
              <a:rPr lang="en-US" dirty="0" err="1"/>
              <a:t>Levinas</a:t>
            </a:r>
            <a:r>
              <a:rPr lang="en-US" dirty="0"/>
              <a:t>, as well as the Swiss psychiatrist Riemann, </a:t>
            </a:r>
            <a:r>
              <a:rPr lang="en-US" dirty="0" smtClean="0"/>
              <a:t>described </a:t>
            </a:r>
            <a:r>
              <a:rPr lang="en-US" dirty="0"/>
              <a:t>the challenge for </a:t>
            </a:r>
            <a:r>
              <a:rPr lang="en-US" dirty="0" smtClean="0"/>
              <a:t>all of us as </a:t>
            </a:r>
            <a:r>
              <a:rPr lang="en-US" dirty="0"/>
              <a:t>a field of tension to become an independent person and at the same time to live out of communion with others, a lifelong task for each of us and a challenge too: because there are two fears about these two healthy Poles, the fear of dependency and abuse on the one hand by too much familiarity and on the other the fear of isolation, by too much independence.</a:t>
            </a:r>
            <a:endParaRPr lang="de-DE" dirty="0"/>
          </a:p>
          <a:p>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6</a:t>
            </a:fld>
            <a:endParaRPr lang="de-DE"/>
          </a:p>
        </p:txBody>
      </p:sp>
    </p:spTree>
    <p:extLst>
      <p:ext uri="{BB962C8B-B14F-4D97-AF65-F5344CB8AC3E}">
        <p14:creationId xmlns:p14="http://schemas.microsoft.com/office/powerpoint/2010/main" val="351142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25538" y="755650"/>
            <a:ext cx="4572000" cy="3429000"/>
          </a:xfrm>
        </p:spPr>
      </p:sp>
      <p:sp>
        <p:nvSpPr>
          <p:cNvPr id="3" name="Notizenplatzhalter 2"/>
          <p:cNvSpPr>
            <a:spLocks noGrp="1"/>
          </p:cNvSpPr>
          <p:nvPr>
            <p:ph type="body" idx="1"/>
          </p:nvPr>
        </p:nvSpPr>
        <p:spPr/>
        <p:txBody>
          <a:bodyPr>
            <a:noAutofit/>
          </a:bodyPr>
          <a:lstStyle/>
          <a:p>
            <a:r>
              <a:rPr lang="en-US" sz="1600" dirty="0"/>
              <a:t>For me, as a </a:t>
            </a:r>
            <a:r>
              <a:rPr lang="en-US" sz="1600" dirty="0" smtClean="0"/>
              <a:t>psychologist </a:t>
            </a:r>
            <a:r>
              <a:rPr lang="en-US" sz="1600" dirty="0"/>
              <a:t>who loves </a:t>
            </a:r>
            <a:r>
              <a:rPr lang="en-US" sz="1600" dirty="0" smtClean="0"/>
              <a:t>science </a:t>
            </a:r>
            <a:r>
              <a:rPr lang="en-US" sz="1600" dirty="0"/>
              <a:t>theory and who  appreciates empirical research, another major challenge here is whether, in addition to quantitative methods, we should use more qualitative methods to achieve not just average values, but the uniqueness of each human being, to better explore </a:t>
            </a:r>
            <a:r>
              <a:rPr lang="en-US" sz="1600" dirty="0" smtClean="0"/>
              <a:t>their </a:t>
            </a:r>
            <a:r>
              <a:rPr lang="en-US" sz="1600" dirty="0"/>
              <a:t>systemic integrations and the evolution of systems themselves.</a:t>
            </a:r>
          </a:p>
          <a:p>
            <a:endParaRPr lang="en-US" sz="1600" dirty="0" smtClean="0"/>
          </a:p>
          <a:p>
            <a:r>
              <a:rPr lang="en-US" sz="1600" dirty="0" smtClean="0"/>
              <a:t>For </a:t>
            </a:r>
            <a:r>
              <a:rPr lang="en-US" sz="1600" dirty="0"/>
              <a:t>example, Glaser and Strauss's Grounded Theory seeks to formulate a new theory with the help of a constant change of data collection and analysis of interviews, observations, and other empirical data.</a:t>
            </a:r>
          </a:p>
          <a:p>
            <a:endParaRPr lang="en-US" sz="1600" dirty="0"/>
          </a:p>
          <a:p>
            <a:r>
              <a:rPr lang="en-US" sz="1600" dirty="0"/>
              <a:t>Not to lose </a:t>
            </a:r>
            <a:r>
              <a:rPr lang="en-US" sz="1600" dirty="0" smtClean="0"/>
              <a:t>the relational aspect is </a:t>
            </a:r>
            <a:r>
              <a:rPr lang="en-US" sz="1600" dirty="0"/>
              <a:t>a great task of the future, because </a:t>
            </a:r>
            <a:r>
              <a:rPr lang="en-US" sz="1600" dirty="0" smtClean="0"/>
              <a:t>research more and more </a:t>
            </a:r>
            <a:r>
              <a:rPr lang="en-US" sz="1600" dirty="0"/>
              <a:t>tends </a:t>
            </a:r>
            <a:r>
              <a:rPr lang="en-US" sz="1600" dirty="0" smtClean="0"/>
              <a:t>to </a:t>
            </a:r>
            <a:r>
              <a:rPr lang="en-US" sz="1600" dirty="0"/>
              <a:t>concentrate in and to understand the neuronal and biochemical processes of the individual better and thus more effectively </a:t>
            </a:r>
            <a:r>
              <a:rPr lang="en-US" sz="1600" dirty="0" smtClean="0"/>
              <a:t>can influence </a:t>
            </a:r>
            <a:r>
              <a:rPr lang="en-US" sz="1600" dirty="0"/>
              <a:t>human life. A keyword: </a:t>
            </a:r>
            <a:r>
              <a:rPr lang="en-US" sz="1600" dirty="0" err="1"/>
              <a:t>transhumanism</a:t>
            </a:r>
            <a:r>
              <a:rPr lang="en-US" sz="1600" dirty="0"/>
              <a:t>.</a:t>
            </a:r>
            <a:endParaRPr lang="de-DE" sz="1600"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7</a:t>
            </a:fld>
            <a:endParaRPr lang="de-DE"/>
          </a:p>
        </p:txBody>
      </p:sp>
    </p:spTree>
    <p:extLst>
      <p:ext uri="{BB962C8B-B14F-4D97-AF65-F5344CB8AC3E}">
        <p14:creationId xmlns:p14="http://schemas.microsoft.com/office/powerpoint/2010/main" val="355977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Challenge 3: Thinking </a:t>
            </a:r>
            <a:r>
              <a:rPr lang="en-US" dirty="0" err="1"/>
              <a:t>psychologic</a:t>
            </a:r>
            <a:r>
              <a:rPr lang="en-US" dirty="0"/>
              <a:t> results deeper / wider.</a:t>
            </a:r>
          </a:p>
          <a:p>
            <a:endParaRPr lang="en-US" dirty="0"/>
          </a:p>
          <a:p>
            <a:r>
              <a:rPr lang="en-US" dirty="0"/>
              <a:t>An example:</a:t>
            </a:r>
          </a:p>
          <a:p>
            <a:r>
              <a:rPr lang="en-US" dirty="0" smtClean="0"/>
              <a:t>I </a:t>
            </a:r>
            <a:r>
              <a:rPr lang="en-US" dirty="0"/>
              <a:t>just </a:t>
            </a:r>
            <a:r>
              <a:rPr lang="en-US" dirty="0" smtClean="0"/>
              <a:t>could not </a:t>
            </a:r>
            <a:r>
              <a:rPr lang="en-US" dirty="0"/>
              <a:t>get along with a certain older colleague when she was ill. I felt manipulated by her and was unsure how to deal with her. Actually, I had nothing against her, on the contrary, she had always been loving and helpful to me, and we had already had many good fights together for our concerns.</a:t>
            </a:r>
          </a:p>
          <a:p>
            <a:endParaRPr lang="en-US" dirty="0"/>
          </a:p>
          <a:p>
            <a:r>
              <a:rPr lang="en-US" dirty="0"/>
              <a:t>At some point it became clear to me that when I was about 15 years old, I made an important decision. I swore I will </a:t>
            </a:r>
            <a:r>
              <a:rPr lang="en-US" dirty="0" smtClean="0"/>
              <a:t>never again </a:t>
            </a:r>
            <a:r>
              <a:rPr lang="en-US" dirty="0"/>
              <a:t>be manipulated by my mother and her illnesses. Probably helpless, how she should cope with her pubescent son, she accused me again and again, I'm to blame for her diabetes if I would not change my </a:t>
            </a:r>
            <a:r>
              <a:rPr lang="en-US" dirty="0" smtClean="0"/>
              <a:t>behavior. </a:t>
            </a:r>
            <a:r>
              <a:rPr lang="en-US" dirty="0"/>
              <a:t>If I continued like this, I would </a:t>
            </a:r>
            <a:r>
              <a:rPr lang="en-US" dirty="0" smtClean="0"/>
              <a:t>bring </a:t>
            </a:r>
            <a:r>
              <a:rPr lang="en-US" dirty="0"/>
              <a:t>her to the grave.</a:t>
            </a:r>
          </a:p>
          <a:p>
            <a:r>
              <a:rPr lang="en-US" dirty="0"/>
              <a:t>These </a:t>
            </a:r>
            <a:r>
              <a:rPr lang="en-US" dirty="0" smtClean="0"/>
              <a:t>accusations </a:t>
            </a:r>
            <a:r>
              <a:rPr lang="en-US" dirty="0"/>
              <a:t>made me helpless and powerless. So my decision not to let myself be influenced by </a:t>
            </a:r>
            <a:r>
              <a:rPr lang="en-US" dirty="0" smtClean="0"/>
              <a:t>them, </a:t>
            </a:r>
            <a:r>
              <a:rPr lang="en-US" dirty="0"/>
              <a:t>no matter what would happen to my mother, was in a sense a liberation. "Even if she dies, I will not let myself be influenced by this argument!"</a:t>
            </a:r>
          </a:p>
          <a:p>
            <a:r>
              <a:rPr lang="en-US" dirty="0"/>
              <a:t>From that day on chains fell off of me.</a:t>
            </a:r>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8</a:t>
            </a:fld>
            <a:endParaRPr lang="de-DE"/>
          </a:p>
        </p:txBody>
      </p:sp>
    </p:spTree>
    <p:extLst>
      <p:ext uri="{BB962C8B-B14F-4D97-AF65-F5344CB8AC3E}">
        <p14:creationId xmlns:p14="http://schemas.microsoft.com/office/powerpoint/2010/main" val="313635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But at what </a:t>
            </a:r>
            <a:r>
              <a:rPr lang="en-US" dirty="0" smtClean="0"/>
              <a:t>price? </a:t>
            </a:r>
            <a:r>
              <a:rPr lang="en-US" dirty="0"/>
              <a:t>Since then, I have not been able to deal with illness without being stressed. I avoided the sick people, thus renouncing important experiences of mercy, comfort and love. And if I could not stay out of the way of sufferers, like my </a:t>
            </a:r>
            <a:r>
              <a:rPr lang="en-US" dirty="0" smtClean="0"/>
              <a:t>colleague more than 30 years later, </a:t>
            </a:r>
            <a:r>
              <a:rPr lang="en-US" dirty="0"/>
              <a:t>I was under the same pressure I had when I was a teenager.</a:t>
            </a:r>
          </a:p>
          <a:p>
            <a:r>
              <a:rPr lang="en-US" dirty="0"/>
              <a:t>After decades, I realized the influence of this youthful decision. Although I could understand </a:t>
            </a:r>
            <a:r>
              <a:rPr lang="en-US" dirty="0" smtClean="0"/>
              <a:t>it </a:t>
            </a:r>
            <a:r>
              <a:rPr lang="en-US" dirty="0"/>
              <a:t>as a creative solution for a helpless adolescent protecting himself </a:t>
            </a:r>
            <a:r>
              <a:rPr lang="en-US" dirty="0" smtClean="0"/>
              <a:t>(who</a:t>
            </a:r>
            <a:r>
              <a:rPr lang="en-US" dirty="0"/>
              <a:t>, for example, had no one to assist him with advice and did not know the God he could have escaped to), I still can not assess it as a correct one.</a:t>
            </a:r>
          </a:p>
          <a:p>
            <a:endParaRPr lang="en-US" dirty="0"/>
          </a:p>
          <a:p>
            <a:r>
              <a:rPr lang="en-US" dirty="0"/>
              <a:t>When I took back this decision in prayer and entrusted myself to God that he should be my protection and asked him to </a:t>
            </a:r>
            <a:r>
              <a:rPr lang="en-US" dirty="0" smtClean="0"/>
              <a:t>make </a:t>
            </a:r>
            <a:r>
              <a:rPr lang="en-US" dirty="0"/>
              <a:t>me </a:t>
            </a:r>
            <a:r>
              <a:rPr lang="en-US" dirty="0" smtClean="0"/>
              <a:t>open </a:t>
            </a:r>
            <a:r>
              <a:rPr lang="en-US" dirty="0"/>
              <a:t>for sick people, the walls fell between me and my colleague.</a:t>
            </a:r>
            <a:endParaRPr lang="de-DE" dirty="0"/>
          </a:p>
        </p:txBody>
      </p:sp>
      <p:sp>
        <p:nvSpPr>
          <p:cNvPr id="4" name="Foliennummernplatzhalter 3"/>
          <p:cNvSpPr>
            <a:spLocks noGrp="1"/>
          </p:cNvSpPr>
          <p:nvPr>
            <p:ph type="sldNum" sz="quarter" idx="10"/>
          </p:nvPr>
        </p:nvSpPr>
        <p:spPr/>
        <p:txBody>
          <a:bodyPr/>
          <a:lstStyle/>
          <a:p>
            <a:fld id="{1EC17E21-AAD2-4F41-9170-E4E199C08634}" type="slidenum">
              <a:rPr lang="de-DE" smtClean="0"/>
              <a:pPr/>
              <a:t>9</a:t>
            </a:fld>
            <a:endParaRPr lang="de-DE"/>
          </a:p>
        </p:txBody>
      </p:sp>
    </p:spTree>
    <p:extLst>
      <p:ext uri="{BB962C8B-B14F-4D97-AF65-F5344CB8AC3E}">
        <p14:creationId xmlns:p14="http://schemas.microsoft.com/office/powerpoint/2010/main" val="22833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57997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409215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301756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358733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338401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324305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272919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26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57176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187550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82033915-5A2A-422C-A27D-8C4E94E126BB}" type="datetimeFigureOut">
              <a:rPr lang="de-DE" smtClean="0"/>
              <a:pPr/>
              <a:t>05.09.2019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154B5F1-0A21-4B16-BAB4-038C915778DC}" type="slidenum">
              <a:rPr lang="de-DE" smtClean="0"/>
              <a:pPr/>
              <a:t>‹Nr.›</a:t>
            </a:fld>
            <a:endParaRPr lang="de-DE"/>
          </a:p>
        </p:txBody>
      </p:sp>
    </p:spTree>
    <p:extLst>
      <p:ext uri="{BB962C8B-B14F-4D97-AF65-F5344CB8AC3E}">
        <p14:creationId xmlns:p14="http://schemas.microsoft.com/office/powerpoint/2010/main" val="133141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33915-5A2A-422C-A27D-8C4E94E126BB}" type="datetimeFigureOut">
              <a:rPr lang="de-DE" smtClean="0"/>
              <a:pPr/>
              <a:t>05.09.2019</a:t>
            </a:fld>
            <a:endParaRPr lang="de-DE"/>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54B5F1-0A21-4B16-BAB4-038C915778DC}" type="slidenum">
              <a:rPr lang="de-DE" smtClean="0"/>
              <a:pPr/>
              <a:t>‹Nr.›</a:t>
            </a:fld>
            <a:endParaRPr lang="de-DE"/>
          </a:p>
        </p:txBody>
      </p:sp>
    </p:spTree>
    <p:extLst>
      <p:ext uri="{BB962C8B-B14F-4D97-AF65-F5344CB8AC3E}">
        <p14:creationId xmlns:p14="http://schemas.microsoft.com/office/powerpoint/2010/main" val="23444183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cid:image001.jpg@01D3B0AE.DBD1BC70" TargetMode="Externa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31640" y="9088"/>
            <a:ext cx="6312990" cy="3240000"/>
          </a:xfrm>
          <a:prstGeom prst="rect">
            <a:avLst/>
          </a:prstGeom>
        </p:spPr>
      </p:pic>
      <p:pic>
        <p:nvPicPr>
          <p:cNvPr id="1026" name="Grafik 2" descr="image00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724" y="3645024"/>
            <a:ext cx="9236188" cy="31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99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7140"/>
            <a:ext cx="7886700" cy="1325563"/>
          </a:xfrm>
        </p:spPr>
        <p:txBody>
          <a:bodyPr/>
          <a:lstStyle/>
          <a:p>
            <a:r>
              <a:rPr lang="en-US" sz="3600" b="1" dirty="0"/>
              <a:t>Challenge 3: Thinking psychological results deeper / wider.</a:t>
            </a:r>
            <a:endParaRPr lang="de-DE" dirty="0"/>
          </a:p>
        </p:txBody>
      </p:sp>
      <p:pic>
        <p:nvPicPr>
          <p:cNvPr id="4" name="Picture 2" descr="Bildergebnis fÃ¼r mutter schimpft jugendli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717032"/>
            <a:ext cx="2962300" cy="2962300"/>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4"/>
          <p:cNvSpPr>
            <a:spLocks noGrp="1"/>
          </p:cNvSpPr>
          <p:nvPr>
            <p:ph idx="1"/>
          </p:nvPr>
        </p:nvSpPr>
        <p:spPr/>
        <p:txBody>
          <a:bodyPr/>
          <a:lstStyle/>
          <a:p>
            <a:endParaRPr lang="de-DE"/>
          </a:p>
        </p:txBody>
      </p:sp>
    </p:spTree>
    <p:extLst>
      <p:ext uri="{BB962C8B-B14F-4D97-AF65-F5344CB8AC3E}">
        <p14:creationId xmlns:p14="http://schemas.microsoft.com/office/powerpoint/2010/main" val="269416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4" name="Grafik 3" descr="Daim 2"/>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5944"/>
            <a:ext cx="3960000" cy="3960000"/>
          </a:xfrm>
          <a:prstGeom prst="rect">
            <a:avLst/>
          </a:prstGeom>
          <a:noFill/>
        </p:spPr>
      </p:pic>
      <p:pic>
        <p:nvPicPr>
          <p:cNvPr id="5" name="Grafik 4" descr="Daim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564904"/>
            <a:ext cx="4140000" cy="3960000"/>
          </a:xfrm>
          <a:prstGeom prst="rect">
            <a:avLst/>
          </a:prstGeom>
          <a:noFill/>
        </p:spPr>
      </p:pic>
    </p:spTree>
    <p:extLst>
      <p:ext uri="{BB962C8B-B14F-4D97-AF65-F5344CB8AC3E}">
        <p14:creationId xmlns:p14="http://schemas.microsoft.com/office/powerpoint/2010/main" val="11375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091" y="202211"/>
            <a:ext cx="8119814" cy="1325563"/>
          </a:xfrm>
        </p:spPr>
        <p:txBody>
          <a:bodyPr>
            <a:normAutofit/>
          </a:bodyPr>
          <a:lstStyle/>
          <a:p>
            <a:r>
              <a:rPr lang="en-US" b="1" dirty="0"/>
              <a:t>Future Challenge </a:t>
            </a:r>
            <a:r>
              <a:rPr lang="en-US" b="1" dirty="0" smtClean="0"/>
              <a:t>4: Love </a:t>
            </a:r>
            <a:r>
              <a:rPr lang="en-US" b="1" dirty="0"/>
              <a:t>- in </a:t>
            </a:r>
            <a:r>
              <a:rPr lang="en-US" b="1" dirty="0" smtClean="0"/>
              <a:t>three dimensions</a:t>
            </a:r>
            <a:r>
              <a:rPr lang="en-US" b="1" dirty="0"/>
              <a:t/>
            </a:r>
            <a:br>
              <a:rPr lang="en-US" b="1" dirty="0"/>
            </a:br>
            <a:endParaRPr lang="de-DE" b="1" dirty="0"/>
          </a:p>
        </p:txBody>
      </p:sp>
      <p:sp>
        <p:nvSpPr>
          <p:cNvPr id="3" name="Inhaltsplatzhalter 2"/>
          <p:cNvSpPr>
            <a:spLocks noGrp="1"/>
          </p:cNvSpPr>
          <p:nvPr>
            <p:ph idx="1"/>
          </p:nvPr>
        </p:nvSpPr>
        <p:spPr>
          <a:xfrm>
            <a:off x="274091" y="1412776"/>
            <a:ext cx="7886700" cy="4627711"/>
          </a:xfrm>
        </p:spPr>
        <p:txBody>
          <a:bodyPr>
            <a:normAutofit/>
          </a:bodyPr>
          <a:lstStyle/>
          <a:p>
            <a:pPr marL="0" indent="0">
              <a:buNone/>
            </a:pPr>
            <a:r>
              <a:rPr lang="en-US" sz="2200" dirty="0"/>
              <a:t>Blaise Pascal (1623 - 1662)</a:t>
            </a:r>
          </a:p>
          <a:p>
            <a:pPr marL="0" indent="0">
              <a:buNone/>
            </a:pPr>
            <a:endParaRPr lang="en-US" sz="2200" dirty="0"/>
          </a:p>
          <a:p>
            <a:pPr marL="0" indent="0">
              <a:buNone/>
            </a:pPr>
            <a:r>
              <a:rPr lang="en-US" sz="2200" dirty="0"/>
              <a:t>"All the bodies, the firmament, the stars, the earth and the </a:t>
            </a:r>
            <a:endParaRPr lang="en-US" sz="2200" dirty="0" smtClean="0"/>
          </a:p>
          <a:p>
            <a:pPr marL="0" indent="0">
              <a:buNone/>
            </a:pPr>
            <a:r>
              <a:rPr lang="en-US" sz="2200" dirty="0" smtClean="0"/>
              <a:t>kingdoms </a:t>
            </a:r>
            <a:r>
              <a:rPr lang="en-US" sz="2200" dirty="0"/>
              <a:t>do not count as much as the smallest of spirits, for he </a:t>
            </a:r>
            <a:endParaRPr lang="en-US" sz="2200" dirty="0" smtClean="0"/>
          </a:p>
          <a:p>
            <a:pPr marL="0" indent="0">
              <a:buNone/>
            </a:pPr>
            <a:r>
              <a:rPr lang="en-US" sz="2200" dirty="0" smtClean="0"/>
              <a:t>knows </a:t>
            </a:r>
            <a:r>
              <a:rPr lang="en-US" sz="2200" dirty="0"/>
              <a:t>about all this and about himself, and the body knows </a:t>
            </a:r>
            <a:endParaRPr lang="en-US" sz="2200" dirty="0" smtClean="0"/>
          </a:p>
          <a:p>
            <a:pPr marL="0" indent="0">
              <a:buNone/>
            </a:pPr>
            <a:r>
              <a:rPr lang="en-US" sz="2200" dirty="0" smtClean="0"/>
              <a:t>nothing</a:t>
            </a:r>
            <a:r>
              <a:rPr lang="en-US" sz="2200" dirty="0"/>
              <a:t>.</a:t>
            </a:r>
          </a:p>
          <a:p>
            <a:pPr marL="0" indent="0">
              <a:buNone/>
            </a:pPr>
            <a:endParaRPr lang="en-US" sz="2200" dirty="0"/>
          </a:p>
          <a:p>
            <a:pPr marL="0" indent="0">
              <a:buNone/>
            </a:pPr>
            <a:r>
              <a:rPr lang="en-US" sz="2200" dirty="0"/>
              <a:t>And all bodies and all spirits together and all their works </a:t>
            </a:r>
            <a:endParaRPr lang="en-US" sz="2200" dirty="0" smtClean="0"/>
          </a:p>
          <a:p>
            <a:pPr marL="0" indent="0">
              <a:buNone/>
            </a:pPr>
            <a:r>
              <a:rPr lang="en-US" sz="2200" dirty="0" smtClean="0"/>
              <a:t>do </a:t>
            </a:r>
            <a:r>
              <a:rPr lang="en-US" sz="2200" dirty="0"/>
              <a:t>not </a:t>
            </a:r>
            <a:r>
              <a:rPr lang="en-US" sz="2200" dirty="0" smtClean="0"/>
              <a:t>count </a:t>
            </a:r>
            <a:r>
              <a:rPr lang="en-US" sz="2200" dirty="0"/>
              <a:t>as much as the slightest movement of love; </a:t>
            </a:r>
            <a:endParaRPr lang="en-US" sz="2200" dirty="0" smtClean="0"/>
          </a:p>
          <a:p>
            <a:pPr marL="0" indent="0">
              <a:buNone/>
            </a:pPr>
            <a:r>
              <a:rPr lang="en-US" sz="2200" dirty="0" smtClean="0"/>
              <a:t>for </a:t>
            </a:r>
            <a:r>
              <a:rPr lang="en-US" sz="2200" dirty="0"/>
              <a:t>love belongs </a:t>
            </a:r>
            <a:r>
              <a:rPr lang="en-US" sz="2200" dirty="0" smtClean="0"/>
              <a:t>to </a:t>
            </a:r>
            <a:r>
              <a:rPr lang="en-US" sz="2200" dirty="0"/>
              <a:t>an incomparably more sublime </a:t>
            </a:r>
            <a:r>
              <a:rPr lang="en-US" sz="2200" dirty="0">
                <a:solidFill>
                  <a:srgbClr val="FF0000"/>
                </a:solidFill>
              </a:rPr>
              <a:t>one</a:t>
            </a:r>
          </a:p>
          <a:p>
            <a:pPr marL="0" indent="0">
              <a:buNone/>
            </a:pPr>
            <a:r>
              <a:rPr lang="en-US" sz="2200" dirty="0"/>
              <a:t>f</a:t>
            </a:r>
            <a:r>
              <a:rPr lang="en-US" sz="2200" dirty="0" smtClean="0"/>
              <a:t>ormation / order."</a:t>
            </a:r>
            <a:endParaRPr lang="de-DE" sz="2200" dirty="0"/>
          </a:p>
        </p:txBody>
      </p:sp>
      <p:pic>
        <p:nvPicPr>
          <p:cNvPr id="4" name="Grafik 3"/>
          <p:cNvPicPr>
            <a:picLocks noChangeAspect="1"/>
          </p:cNvPicPr>
          <p:nvPr/>
        </p:nvPicPr>
        <p:blipFill>
          <a:blip r:embed="rId3"/>
          <a:stretch>
            <a:fillRect/>
          </a:stretch>
        </p:blipFill>
        <p:spPr>
          <a:xfrm>
            <a:off x="7308304" y="4530870"/>
            <a:ext cx="1704975" cy="2057400"/>
          </a:xfrm>
          <a:prstGeom prst="rect">
            <a:avLst/>
          </a:prstGeom>
        </p:spPr>
      </p:pic>
    </p:spTree>
    <p:extLst>
      <p:ext uri="{BB962C8B-B14F-4D97-AF65-F5344CB8AC3E}">
        <p14:creationId xmlns:p14="http://schemas.microsoft.com/office/powerpoint/2010/main" val="334196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3700" b="1" dirty="0"/>
              <a:t>The current challenge 5: </a:t>
            </a:r>
            <a:r>
              <a:rPr lang="en-US" sz="3700" b="1" dirty="0" smtClean="0"/>
              <a:t/>
            </a:r>
            <a:br>
              <a:rPr lang="en-US" sz="3700" b="1" dirty="0" smtClean="0"/>
            </a:br>
            <a:r>
              <a:rPr lang="en-US" sz="3700" b="1" dirty="0" smtClean="0"/>
              <a:t>The </a:t>
            </a:r>
            <a:r>
              <a:rPr lang="en-US" sz="3700" b="1" dirty="0"/>
              <a:t>reconciliation with saying </a:t>
            </a:r>
            <a:r>
              <a:rPr lang="en-US" sz="3700" b="1" dirty="0" smtClean="0"/>
              <a:t>No</a:t>
            </a:r>
            <a:r>
              <a:rPr lang="en-US" dirty="0"/>
              <a:t/>
            </a:r>
            <a:br>
              <a:rPr lang="en-US" dirty="0"/>
            </a:br>
            <a:endParaRPr lang="de-DE" dirty="0"/>
          </a:p>
        </p:txBody>
      </p:sp>
      <p:sp>
        <p:nvSpPr>
          <p:cNvPr id="3" name="Inhaltsplatzhalter 2"/>
          <p:cNvSpPr>
            <a:spLocks noGrp="1"/>
          </p:cNvSpPr>
          <p:nvPr>
            <p:ph idx="1"/>
          </p:nvPr>
        </p:nvSpPr>
        <p:spPr/>
        <p:txBody>
          <a:bodyPr/>
          <a:lstStyle/>
          <a:p>
            <a:pPr marL="0" indent="0">
              <a:buNone/>
            </a:pPr>
            <a:r>
              <a:rPr lang="en-US" dirty="0"/>
              <a:t>My call: </a:t>
            </a:r>
            <a:endParaRPr lang="en-US" dirty="0" smtClean="0"/>
          </a:p>
          <a:p>
            <a:pPr marL="0" indent="0">
              <a:buNone/>
            </a:pPr>
            <a:endParaRPr lang="en-US" dirty="0"/>
          </a:p>
          <a:p>
            <a:pPr marL="0" indent="0">
              <a:buNone/>
            </a:pPr>
            <a:r>
              <a:rPr lang="en-US" dirty="0" smtClean="0"/>
              <a:t>We </a:t>
            </a:r>
            <a:r>
              <a:rPr lang="en-US" dirty="0"/>
              <a:t>need a reconciliation with the no. And that will not only build our trust in each other, but also lead to reconciliation with a God who not only says yes but also no. Both, yes and no, are good, his promises as well as his commandments, for His Yes and his No to us are love. And His Not Yet, challenges us to patience and future confidence to wait until the time is right, no matter what.</a:t>
            </a:r>
          </a:p>
          <a:p>
            <a:pPr marL="0" indent="0">
              <a:buNone/>
            </a:pPr>
            <a:endParaRPr lang="de-DE" dirty="0"/>
          </a:p>
        </p:txBody>
      </p:sp>
      <p:pic>
        <p:nvPicPr>
          <p:cNvPr id="4" name="Grafik 3"/>
          <p:cNvPicPr>
            <a:picLocks noChangeAspect="1"/>
          </p:cNvPicPr>
          <p:nvPr/>
        </p:nvPicPr>
        <p:blipFill>
          <a:blip r:embed="rId3"/>
          <a:stretch>
            <a:fillRect/>
          </a:stretch>
        </p:blipFill>
        <p:spPr>
          <a:xfrm>
            <a:off x="4572000" y="5843588"/>
            <a:ext cx="4057650" cy="666750"/>
          </a:xfrm>
          <a:prstGeom prst="rect">
            <a:avLst/>
          </a:prstGeom>
        </p:spPr>
      </p:pic>
    </p:spTree>
    <p:extLst>
      <p:ext uri="{BB962C8B-B14F-4D97-AF65-F5344CB8AC3E}">
        <p14:creationId xmlns:p14="http://schemas.microsoft.com/office/powerpoint/2010/main" val="2975012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6782" y="-19292"/>
            <a:ext cx="7886700" cy="1325563"/>
          </a:xfrm>
        </p:spPr>
        <p:txBody>
          <a:bodyPr>
            <a:normAutofit/>
          </a:bodyPr>
          <a:lstStyle/>
          <a:p>
            <a:r>
              <a:rPr lang="en-US" b="1" dirty="0" smtClean="0"/>
              <a:t>This challenge 5 is an old challenge</a:t>
            </a:r>
            <a:endParaRPr lang="de-DE" b="1" dirty="0"/>
          </a:p>
        </p:txBody>
      </p:sp>
      <p:sp>
        <p:nvSpPr>
          <p:cNvPr id="3" name="Inhaltsplatzhalter 2"/>
          <p:cNvSpPr>
            <a:spLocks noGrp="1"/>
          </p:cNvSpPr>
          <p:nvPr>
            <p:ph idx="1"/>
          </p:nvPr>
        </p:nvSpPr>
        <p:spPr>
          <a:xfrm>
            <a:off x="254530" y="1124744"/>
            <a:ext cx="8568952" cy="5184576"/>
          </a:xfrm>
        </p:spPr>
        <p:txBody>
          <a:bodyPr>
            <a:normAutofit lnSpcReduction="10000"/>
          </a:bodyPr>
          <a:lstStyle/>
          <a:p>
            <a:pPr marL="0" indent="0">
              <a:lnSpc>
                <a:spcPct val="150000"/>
              </a:lnSpc>
              <a:buNone/>
            </a:pPr>
            <a:r>
              <a:rPr lang="en-US" sz="2200" dirty="0"/>
              <a:t>The challenge for me is to </a:t>
            </a:r>
            <a:r>
              <a:rPr lang="en-US" sz="2200" dirty="0" smtClean="0"/>
              <a:t>deal </a:t>
            </a:r>
            <a:r>
              <a:rPr lang="en-US" sz="2200" dirty="0"/>
              <a:t>with a topic that I consider to be a heart's desire of God, without a direct Christian reference becoming visible. That, too, is Christian psychology</a:t>
            </a:r>
            <a:r>
              <a:rPr lang="en-US" sz="2200" dirty="0" smtClean="0"/>
              <a:t>.</a:t>
            </a:r>
          </a:p>
          <a:p>
            <a:pPr marL="0" indent="0">
              <a:lnSpc>
                <a:spcPct val="150000"/>
              </a:lnSpc>
              <a:buNone/>
            </a:pPr>
            <a:endParaRPr lang="en-US" sz="2200" dirty="0"/>
          </a:p>
          <a:p>
            <a:pPr marL="0" indent="0">
              <a:lnSpc>
                <a:spcPct val="150000"/>
              </a:lnSpc>
              <a:buNone/>
            </a:pPr>
            <a:r>
              <a:rPr lang="en-US" sz="2200" dirty="0" smtClean="0"/>
              <a:t>In </a:t>
            </a:r>
            <a:r>
              <a:rPr lang="en-US" sz="2200" dirty="0"/>
              <a:t>modern times psychology and science in general have questioned </a:t>
            </a:r>
            <a:endParaRPr lang="en-US" sz="2200" dirty="0" smtClean="0"/>
          </a:p>
          <a:p>
            <a:pPr marL="0" indent="0">
              <a:lnSpc>
                <a:spcPct val="150000"/>
              </a:lnSpc>
              <a:buNone/>
            </a:pPr>
            <a:r>
              <a:rPr lang="en-US" sz="2200" dirty="0" smtClean="0"/>
              <a:t>Christian </a:t>
            </a:r>
            <a:r>
              <a:rPr lang="en-US" sz="2200" dirty="0"/>
              <a:t>faith </a:t>
            </a:r>
            <a:r>
              <a:rPr lang="en-US" sz="2200" dirty="0" smtClean="0"/>
              <a:t>and</a:t>
            </a:r>
            <a:r>
              <a:rPr lang="en-US" sz="2200" dirty="0"/>
              <a:t>, on the other hand, </a:t>
            </a:r>
            <a:endParaRPr lang="en-US" sz="2200" dirty="0" smtClean="0"/>
          </a:p>
          <a:p>
            <a:pPr marL="0" indent="0">
              <a:lnSpc>
                <a:spcPct val="150000"/>
              </a:lnSpc>
              <a:buNone/>
            </a:pPr>
            <a:r>
              <a:rPr lang="en-US" sz="2200" dirty="0" smtClean="0"/>
              <a:t>Christians </a:t>
            </a:r>
            <a:r>
              <a:rPr lang="en-US" sz="2200" dirty="0"/>
              <a:t>have questioned psychology. </a:t>
            </a:r>
          </a:p>
          <a:p>
            <a:pPr marL="0" indent="0">
              <a:lnSpc>
                <a:spcPct val="150000"/>
              </a:lnSpc>
              <a:buNone/>
            </a:pPr>
            <a:r>
              <a:rPr lang="en-US" sz="2200" dirty="0"/>
              <a:t>In church history the same happened </a:t>
            </a:r>
            <a:endParaRPr lang="en-US" sz="2200" dirty="0" smtClean="0"/>
          </a:p>
          <a:p>
            <a:pPr marL="0" indent="0">
              <a:lnSpc>
                <a:spcPct val="150000"/>
              </a:lnSpc>
              <a:buNone/>
            </a:pPr>
            <a:r>
              <a:rPr lang="en-US" sz="2200" dirty="0" smtClean="0"/>
              <a:t>between </a:t>
            </a:r>
            <a:r>
              <a:rPr lang="en-US" sz="2200" dirty="0"/>
              <a:t>philosophy and Christian faith.</a:t>
            </a:r>
            <a:endParaRPr lang="de-DE" sz="2200" dirty="0"/>
          </a:p>
          <a:p>
            <a:pPr marL="0" indent="0">
              <a:buNone/>
            </a:pPr>
            <a:endParaRPr lang="de-DE" dirty="0"/>
          </a:p>
        </p:txBody>
      </p:sp>
      <p:pic>
        <p:nvPicPr>
          <p:cNvPr id="8194" name="Picture 2" descr="Bildergebnis fÃ¼r gegensa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819" y="4288427"/>
            <a:ext cx="3273345" cy="25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34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76672"/>
            <a:ext cx="7886700" cy="1325563"/>
          </a:xfrm>
        </p:spPr>
        <p:txBody>
          <a:bodyPr>
            <a:normAutofit fontScale="90000"/>
          </a:bodyPr>
          <a:lstStyle/>
          <a:p>
            <a:r>
              <a:rPr lang="en-US" b="1" dirty="0"/>
              <a:t>The relation between </a:t>
            </a:r>
            <a:r>
              <a:rPr lang="en-US" b="1" dirty="0" smtClean="0"/>
              <a:t/>
            </a:r>
            <a:br>
              <a:rPr lang="en-US" b="1" dirty="0" smtClean="0"/>
            </a:br>
            <a:r>
              <a:rPr lang="en-US" b="1" dirty="0" smtClean="0"/>
              <a:t>philosophy </a:t>
            </a:r>
            <a:r>
              <a:rPr lang="en-US" b="1" dirty="0"/>
              <a:t>and faith </a:t>
            </a:r>
            <a:r>
              <a:rPr lang="en-US" b="1" dirty="0" smtClean="0"/>
              <a:t/>
            </a:r>
            <a:br>
              <a:rPr lang="en-US" b="1" dirty="0" smtClean="0"/>
            </a:br>
            <a:r>
              <a:rPr lang="en-US" b="1" dirty="0" smtClean="0"/>
              <a:t>- four </a:t>
            </a:r>
            <a:r>
              <a:rPr lang="en-US" b="1" dirty="0"/>
              <a:t>remarkable positions </a:t>
            </a:r>
            <a:r>
              <a:rPr lang="en-US" b="1" dirty="0" smtClean="0"/>
              <a:t/>
            </a:r>
            <a:br>
              <a:rPr lang="en-US" b="1" dirty="0" smtClean="0"/>
            </a:br>
            <a:r>
              <a:rPr lang="en-US" b="1" dirty="0" smtClean="0"/>
              <a:t>in church </a:t>
            </a:r>
            <a:r>
              <a:rPr lang="en-US" b="1" dirty="0"/>
              <a:t>history</a:t>
            </a:r>
            <a:endParaRPr lang="de-DE" dirty="0"/>
          </a:p>
        </p:txBody>
      </p:sp>
      <p:sp>
        <p:nvSpPr>
          <p:cNvPr id="3" name="Inhaltsplatzhalter 2"/>
          <p:cNvSpPr>
            <a:spLocks noGrp="1"/>
          </p:cNvSpPr>
          <p:nvPr>
            <p:ph idx="1"/>
          </p:nvPr>
        </p:nvSpPr>
        <p:spPr>
          <a:xfrm>
            <a:off x="179512" y="2780928"/>
            <a:ext cx="7886700" cy="4351338"/>
          </a:xfrm>
        </p:spPr>
        <p:txBody>
          <a:bodyPr>
            <a:normAutofit/>
          </a:bodyPr>
          <a:lstStyle/>
          <a:p>
            <a:pPr marL="0" indent="0">
              <a:buNone/>
            </a:pPr>
            <a:r>
              <a:rPr lang="en-US" sz="2200" b="1" dirty="0"/>
              <a:t>The bible </a:t>
            </a:r>
            <a:r>
              <a:rPr lang="en-US" sz="2200" b="1" dirty="0" smtClean="0"/>
              <a:t>only – </a:t>
            </a:r>
            <a:r>
              <a:rPr lang="en-US" sz="2200" dirty="0" smtClean="0"/>
              <a:t>Tertullian </a:t>
            </a:r>
            <a:r>
              <a:rPr lang="en-US" sz="1800" dirty="0" smtClean="0"/>
              <a:t>(died </a:t>
            </a:r>
            <a:r>
              <a:rPr lang="en-US" sz="1800" dirty="0"/>
              <a:t>after </a:t>
            </a:r>
            <a:r>
              <a:rPr lang="en-US" sz="1800" dirty="0" smtClean="0"/>
              <a:t>220)</a:t>
            </a:r>
            <a:endParaRPr lang="de-DE" sz="1800" dirty="0" smtClean="0"/>
          </a:p>
          <a:p>
            <a:pPr marL="0" indent="0">
              <a:buNone/>
            </a:pPr>
            <a:r>
              <a:rPr lang="en-US" sz="2200" b="1" dirty="0" smtClean="0"/>
              <a:t>“</a:t>
            </a:r>
            <a:r>
              <a:rPr lang="en-US" sz="2200" b="1" dirty="0"/>
              <a:t>Plundering the Egyptians” </a:t>
            </a:r>
            <a:r>
              <a:rPr lang="en-US" sz="2200" b="1" dirty="0" smtClean="0"/>
              <a:t>– </a:t>
            </a:r>
            <a:r>
              <a:rPr lang="en-US" sz="2200" dirty="0" err="1" smtClean="0"/>
              <a:t>Origines</a:t>
            </a:r>
            <a:r>
              <a:rPr lang="en-US" sz="2200" dirty="0"/>
              <a:t> </a:t>
            </a:r>
            <a:r>
              <a:rPr lang="en-US" sz="1800" dirty="0"/>
              <a:t>(</a:t>
            </a:r>
            <a:r>
              <a:rPr lang="en-US" sz="1800" dirty="0" smtClean="0"/>
              <a:t>died </a:t>
            </a:r>
            <a:r>
              <a:rPr lang="en-US" sz="1800" dirty="0"/>
              <a:t>around </a:t>
            </a:r>
            <a:r>
              <a:rPr lang="en-US" sz="1800" dirty="0" smtClean="0"/>
              <a:t>25</a:t>
            </a:r>
            <a:r>
              <a:rPr lang="en-US" sz="2200" dirty="0" smtClean="0"/>
              <a:t>4)</a:t>
            </a:r>
            <a:endParaRPr lang="de-DE" sz="2200" b="1" dirty="0" smtClean="0"/>
          </a:p>
          <a:p>
            <a:pPr marL="0" indent="0">
              <a:buNone/>
            </a:pPr>
            <a:r>
              <a:rPr lang="en-US" sz="2200" b="1" dirty="0" smtClean="0"/>
              <a:t> </a:t>
            </a:r>
            <a:r>
              <a:rPr lang="en-US" sz="2200" b="1" dirty="0"/>
              <a:t>“Cutting hair and nails</a:t>
            </a:r>
            <a:r>
              <a:rPr lang="en-US" sz="2200" b="1" dirty="0" smtClean="0"/>
              <a:t>” - </a:t>
            </a:r>
            <a:r>
              <a:rPr lang="en-US" sz="2200" dirty="0" smtClean="0"/>
              <a:t>Hieronymus</a:t>
            </a:r>
            <a:r>
              <a:rPr lang="en-US" sz="2200" b="1" dirty="0" smtClean="0"/>
              <a:t> </a:t>
            </a:r>
            <a:r>
              <a:rPr lang="en-US" sz="1800" dirty="0"/>
              <a:t>(died </a:t>
            </a:r>
            <a:r>
              <a:rPr lang="en-US" sz="1800" dirty="0" smtClean="0"/>
              <a:t>419/420)</a:t>
            </a:r>
            <a:endParaRPr lang="en-US" sz="1800" b="1" dirty="0" smtClean="0"/>
          </a:p>
          <a:p>
            <a:endParaRPr lang="en-US" sz="2200" b="1" dirty="0"/>
          </a:p>
          <a:p>
            <a:pPr marL="0" indent="0">
              <a:buNone/>
            </a:pPr>
            <a:r>
              <a:rPr lang="en-US" sz="2200" b="1" dirty="0" smtClean="0"/>
              <a:t>“</a:t>
            </a:r>
            <a:r>
              <a:rPr lang="en-US" sz="2200" b="1" dirty="0"/>
              <a:t>Like bees” </a:t>
            </a:r>
            <a:r>
              <a:rPr lang="en-US" sz="2200" dirty="0" err="1"/>
              <a:t>Basilius</a:t>
            </a:r>
            <a:r>
              <a:rPr lang="en-US" sz="2200" dirty="0"/>
              <a:t> the Great (died 379) suggested, we should act like the bees. They freely and </a:t>
            </a:r>
            <a:r>
              <a:rPr lang="en-US" sz="2200" dirty="0" smtClean="0"/>
              <a:t>fearlessly </a:t>
            </a:r>
            <a:r>
              <a:rPr lang="en-US" sz="2200" dirty="0"/>
              <a:t>fly to certain </a:t>
            </a:r>
            <a:r>
              <a:rPr lang="en-US" sz="2200" dirty="0" smtClean="0"/>
              <a:t>flowers</a:t>
            </a:r>
            <a:r>
              <a:rPr lang="en-US" sz="2200" dirty="0"/>
              <a:t>, choose the best nectar and transform it into something new, into honey.</a:t>
            </a:r>
            <a:endParaRPr lang="de-DE" sz="2200" dirty="0"/>
          </a:p>
          <a:p>
            <a:pPr marL="0" indent="0">
              <a:buNone/>
            </a:pPr>
            <a:r>
              <a:rPr lang="en-US" sz="2200" dirty="0"/>
              <a:t>In the same way, we should fearlessly walk towards the ideological concepts, but </a:t>
            </a:r>
            <a:r>
              <a:rPr lang="en-US" sz="2200" dirty="0" smtClean="0"/>
              <a:t>just take </a:t>
            </a:r>
            <a:r>
              <a:rPr lang="en-US" sz="2200" dirty="0"/>
              <a:t>their nectar, their ideas, as an impulse, an </a:t>
            </a:r>
            <a:r>
              <a:rPr lang="en-US" sz="2200" dirty="0" smtClean="0"/>
              <a:t>impulse, </a:t>
            </a:r>
            <a:r>
              <a:rPr lang="en-US" sz="2200" dirty="0"/>
              <a:t>which we </a:t>
            </a:r>
            <a:r>
              <a:rPr lang="en-US" sz="2200" dirty="0" smtClean="0"/>
              <a:t>then transform </a:t>
            </a:r>
            <a:r>
              <a:rPr lang="en-US" sz="2200" dirty="0"/>
              <a:t>into something really new, like honey. </a:t>
            </a:r>
            <a:endParaRPr lang="de-DE" sz="2200" dirty="0"/>
          </a:p>
          <a:p>
            <a:pPr marL="0" indent="0">
              <a:buNone/>
            </a:pPr>
            <a:endParaRPr lang="de-DE" dirty="0"/>
          </a:p>
        </p:txBody>
      </p:sp>
      <p:pic>
        <p:nvPicPr>
          <p:cNvPr id="9218" name="Picture 2" descr="Bildergebnis fÃ¼r church his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9216" y="7284"/>
            <a:ext cx="4546879" cy="255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03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Welcome </a:t>
            </a:r>
            <a:r>
              <a:rPr lang="de-DE" b="1" dirty="0" err="1" smtClean="0"/>
              <a:t>to</a:t>
            </a:r>
            <a:r>
              <a:rPr lang="de-DE" b="1" dirty="0" smtClean="0"/>
              <a:t> a </a:t>
            </a:r>
            <a:r>
              <a:rPr lang="de-DE" b="1" dirty="0" err="1" smtClean="0"/>
              <a:t>blessed</a:t>
            </a:r>
            <a:r>
              <a:rPr lang="de-DE" b="1" dirty="0" smtClean="0"/>
              <a:t> </a:t>
            </a:r>
            <a:r>
              <a:rPr lang="de-DE" b="1" dirty="0" err="1" smtClean="0"/>
              <a:t>honey</a:t>
            </a:r>
            <a:r>
              <a:rPr lang="de-DE" b="1" dirty="0" smtClean="0"/>
              <a:t> </a:t>
            </a:r>
            <a:r>
              <a:rPr lang="de-DE" b="1" dirty="0" err="1" smtClean="0"/>
              <a:t>harvest</a:t>
            </a:r>
            <a:endParaRPr lang="de-DE" b="1" dirty="0"/>
          </a:p>
        </p:txBody>
      </p:sp>
      <p:sp>
        <p:nvSpPr>
          <p:cNvPr id="3" name="Inhaltsplatzhalter 2"/>
          <p:cNvSpPr>
            <a:spLocks noGrp="1"/>
          </p:cNvSpPr>
          <p:nvPr>
            <p:ph idx="1"/>
          </p:nvPr>
        </p:nvSpPr>
        <p:spPr>
          <a:xfrm>
            <a:off x="628650" y="1844824"/>
            <a:ext cx="7886700" cy="4351338"/>
          </a:xfrm>
        </p:spPr>
        <p:txBody>
          <a:bodyPr/>
          <a:lstStyle/>
          <a:p>
            <a:endParaRPr lang="de-DE" dirty="0"/>
          </a:p>
        </p:txBody>
      </p:sp>
      <p:pic>
        <p:nvPicPr>
          <p:cNvPr id="1026" name="Picture 2" descr="Bienensterben â Was kann ich dafÃ¼r? - Utopia.d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8" y="1927415"/>
            <a:ext cx="9106660" cy="426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89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6632"/>
            <a:ext cx="7886700" cy="1325563"/>
          </a:xfrm>
        </p:spPr>
        <p:txBody>
          <a:bodyPr/>
          <a:lstStyle/>
          <a:p>
            <a:r>
              <a:rPr lang="en-US" b="1" dirty="0"/>
              <a:t>References</a:t>
            </a:r>
            <a:r>
              <a:rPr lang="de-DE" dirty="0"/>
              <a:t/>
            </a:r>
            <a:br>
              <a:rPr lang="de-DE" dirty="0"/>
            </a:br>
            <a:endParaRPr lang="de-DE" dirty="0"/>
          </a:p>
        </p:txBody>
      </p:sp>
      <p:sp>
        <p:nvSpPr>
          <p:cNvPr id="3" name="Inhaltsplatzhalter 2"/>
          <p:cNvSpPr>
            <a:spLocks noGrp="1"/>
          </p:cNvSpPr>
          <p:nvPr>
            <p:ph idx="1"/>
          </p:nvPr>
        </p:nvSpPr>
        <p:spPr>
          <a:xfrm>
            <a:off x="251520" y="1124744"/>
            <a:ext cx="8640960" cy="5544616"/>
          </a:xfrm>
        </p:spPr>
        <p:txBody>
          <a:bodyPr>
            <a:normAutofit/>
          </a:bodyPr>
          <a:lstStyle/>
          <a:p>
            <a:r>
              <a:rPr lang="en-US" sz="1700" dirty="0" smtClean="0"/>
              <a:t>Barney </a:t>
            </a:r>
            <a:r>
              <a:rPr lang="en-US" sz="1700" dirty="0"/>
              <a:t>G. Glaser, Anselm L. Strauss: The Discovery of Grounded Theory. Strategies for Qualitative Research. Aldine, Chicago IL 1967, (</a:t>
            </a:r>
            <a:r>
              <a:rPr lang="en-US" sz="1700" dirty="0" err="1"/>
              <a:t>deutsch</a:t>
            </a:r>
            <a:r>
              <a:rPr lang="en-US" sz="1700" dirty="0"/>
              <a:t> Grounded Theory. </a:t>
            </a:r>
            <a:r>
              <a:rPr lang="en-US" sz="1700" dirty="0" err="1"/>
              <a:t>Strategien</a:t>
            </a:r>
            <a:r>
              <a:rPr lang="en-US" sz="1700" dirty="0"/>
              <a:t> </a:t>
            </a:r>
            <a:r>
              <a:rPr lang="en-US" sz="1700" dirty="0" err="1"/>
              <a:t>qualitativer</a:t>
            </a:r>
            <a:r>
              <a:rPr lang="en-US" sz="1700" dirty="0"/>
              <a:t> </a:t>
            </a:r>
            <a:r>
              <a:rPr lang="en-US" sz="1700" dirty="0" err="1"/>
              <a:t>Forschung</a:t>
            </a:r>
            <a:r>
              <a:rPr lang="en-US" sz="1700" dirty="0"/>
              <a:t>. Huber, Bern u. a. 1998,</a:t>
            </a:r>
            <a:endParaRPr lang="de-DE" sz="1700" dirty="0"/>
          </a:p>
          <a:p>
            <a:r>
              <a:rPr lang="en-US" sz="1700" dirty="0" smtClean="0"/>
              <a:t>Bonhoeffer</a:t>
            </a:r>
            <a:r>
              <a:rPr lang="en-US" sz="1700" dirty="0"/>
              <a:t>, Dietrich (1975 8th ed., 1949): </a:t>
            </a:r>
            <a:r>
              <a:rPr lang="en-US" sz="1700" dirty="0" err="1"/>
              <a:t>Ethik</a:t>
            </a:r>
            <a:r>
              <a:rPr lang="en-US" sz="1700" dirty="0"/>
              <a:t>. </a:t>
            </a:r>
            <a:r>
              <a:rPr lang="en-US" sz="1700" dirty="0" err="1"/>
              <a:t>München</a:t>
            </a:r>
            <a:r>
              <a:rPr lang="en-US" sz="1700" dirty="0"/>
              <a:t>: Chr. </a:t>
            </a:r>
            <a:r>
              <a:rPr lang="de-DE" sz="1700" dirty="0"/>
              <a:t>Kaiser Verlag.</a:t>
            </a:r>
          </a:p>
          <a:p>
            <a:r>
              <a:rPr lang="de-DE" sz="1700" dirty="0" err="1" smtClean="0"/>
              <a:t>Daim</a:t>
            </a:r>
            <a:r>
              <a:rPr lang="de-DE" sz="1700" dirty="0"/>
              <a:t>, Wilfried, 1951: Umwertung der Psychoanalyse, Wien </a:t>
            </a:r>
          </a:p>
          <a:p>
            <a:r>
              <a:rPr lang="de-DE" sz="1700" dirty="0" smtClean="0"/>
              <a:t>Graupner</a:t>
            </a:r>
            <a:r>
              <a:rPr lang="de-DE" sz="1700" dirty="0"/>
              <a:t>, Kathrin (1999b): Das Wirklichkeitsverständnis der </a:t>
            </a:r>
            <a:r>
              <a:rPr lang="de-DE" sz="1700" dirty="0" smtClean="0"/>
              <a:t>Christlichen Psychologie</a:t>
            </a:r>
            <a:r>
              <a:rPr lang="de-DE" sz="1700" dirty="0"/>
              <a:t>. IGNIS-Fernkurs: Die Grundlagen Christlicher Psychologie</a:t>
            </a:r>
            <a:r>
              <a:rPr lang="de-DE" sz="1700" dirty="0" smtClean="0"/>
              <a:t>, Band 2</a:t>
            </a:r>
            <a:r>
              <a:rPr lang="de-DE" sz="1700" dirty="0"/>
              <a:t>, Kitzingen</a:t>
            </a:r>
          </a:p>
          <a:p>
            <a:r>
              <a:rPr lang="en-GB" sz="1700" dirty="0" smtClean="0"/>
              <a:t>Johnson</a:t>
            </a:r>
            <a:r>
              <a:rPr lang="en-GB" sz="1700" dirty="0"/>
              <a:t>, Eric, Christ, the Lord of psychology in: Journal of Psychology and Theology, 1997, Vol. 25, No. 1, 11-27.</a:t>
            </a:r>
            <a:endParaRPr lang="de-DE" sz="1700" dirty="0"/>
          </a:p>
          <a:p>
            <a:r>
              <a:rPr lang="en-US" sz="1700" dirty="0" err="1" smtClean="0"/>
              <a:t>Levinas</a:t>
            </a:r>
            <a:r>
              <a:rPr lang="en-US" sz="1700" dirty="0"/>
              <a:t>, Emmanuel. 1989. </a:t>
            </a:r>
            <a:r>
              <a:rPr lang="en-US" sz="1700" dirty="0" err="1"/>
              <a:t>Humanismus</a:t>
            </a:r>
            <a:r>
              <a:rPr lang="en-US" sz="1700" dirty="0"/>
              <a:t> des </a:t>
            </a:r>
            <a:r>
              <a:rPr lang="en-US" sz="1700" dirty="0" err="1"/>
              <a:t>anderen</a:t>
            </a:r>
            <a:r>
              <a:rPr lang="en-US" sz="1700" dirty="0"/>
              <a:t> Menschen</a:t>
            </a:r>
            <a:r>
              <a:rPr lang="en-US" sz="1700" i="1" dirty="0"/>
              <a:t> </a:t>
            </a:r>
            <a:r>
              <a:rPr lang="en-US" sz="1700" dirty="0"/>
              <a:t>[Humanism of the other]. Hamburg: </a:t>
            </a:r>
            <a:r>
              <a:rPr lang="en-US" sz="1700" dirty="0" err="1"/>
              <a:t>Meiner</a:t>
            </a:r>
            <a:r>
              <a:rPr lang="en-US" sz="1700" dirty="0"/>
              <a:t>.</a:t>
            </a:r>
            <a:endParaRPr lang="de-DE" sz="1700" dirty="0"/>
          </a:p>
          <a:p>
            <a:r>
              <a:rPr lang="en-US" sz="1700" dirty="0" smtClean="0"/>
              <a:t>May</a:t>
            </a:r>
            <a:r>
              <a:rPr lang="en-US" sz="1700" dirty="0"/>
              <a:t>, Werner (2018): The Healing No or No5Yes – Setting Boundaries in a Dialogical Way. In: Nicolene Joubert, Anna Ostaszewska (Publ.): Psychology and Psychotherapy in the Perspective </a:t>
            </a:r>
            <a:r>
              <a:rPr lang="en-GB" sz="1700" dirty="0"/>
              <a:t>of Christian Anthropology, </a:t>
            </a:r>
            <a:r>
              <a:rPr lang="en-US" sz="1700" dirty="0"/>
              <a:t>Cambridge </a:t>
            </a:r>
            <a:r>
              <a:rPr lang="en-US" sz="1700"/>
              <a:t>Scholars </a:t>
            </a:r>
            <a:r>
              <a:rPr lang="en-US" sz="1700" smtClean="0"/>
              <a:t>Publishing</a:t>
            </a:r>
          </a:p>
          <a:p>
            <a:r>
              <a:rPr lang="en-US" sz="1700" smtClean="0"/>
              <a:t>Mwiti</a:t>
            </a:r>
            <a:r>
              <a:rPr lang="en-US" sz="1700" dirty="0"/>
              <a:t>, Gladys &amp; Al </a:t>
            </a:r>
            <a:r>
              <a:rPr lang="en-US" sz="1700" dirty="0" err="1"/>
              <a:t>Dueck</a:t>
            </a:r>
            <a:r>
              <a:rPr lang="en-US" sz="1700" dirty="0"/>
              <a:t>, Christian Counselling. An African Indigenous Perspective 2006, </a:t>
            </a:r>
            <a:r>
              <a:rPr lang="en-US" sz="1700" dirty="0" err="1"/>
              <a:t>Passadena</a:t>
            </a:r>
            <a:r>
              <a:rPr lang="en-US" sz="1700" dirty="0"/>
              <a:t>: Fuller Seminary Press, 309 pages</a:t>
            </a:r>
            <a:endParaRPr lang="de-DE" sz="1700" dirty="0"/>
          </a:p>
          <a:p>
            <a:r>
              <a:rPr lang="de-DE" sz="1700" dirty="0" smtClean="0"/>
              <a:t>Riemann</a:t>
            </a:r>
            <a:r>
              <a:rPr lang="de-DE" sz="1700" dirty="0"/>
              <a:t>, Fritz. 1990. Grundformen der Angst [Basic </a:t>
            </a:r>
            <a:r>
              <a:rPr lang="de-DE" sz="1700" dirty="0" err="1"/>
              <a:t>forms</a:t>
            </a:r>
            <a:r>
              <a:rPr lang="de-DE" sz="1700" dirty="0"/>
              <a:t> </a:t>
            </a:r>
            <a:r>
              <a:rPr lang="de-DE" sz="1700" dirty="0" err="1"/>
              <a:t>of</a:t>
            </a:r>
            <a:r>
              <a:rPr lang="de-DE" sz="1700" dirty="0"/>
              <a:t> </a:t>
            </a:r>
            <a:r>
              <a:rPr lang="de-DE" sz="1700" dirty="0" err="1"/>
              <a:t>anxiety</a:t>
            </a:r>
            <a:r>
              <a:rPr lang="de-DE" sz="1700" dirty="0" smtClean="0"/>
              <a:t>] München</a:t>
            </a:r>
            <a:r>
              <a:rPr lang="de-DE" sz="1700" dirty="0"/>
              <a:t>: Ernst-Reinhardt-Verlag.</a:t>
            </a:r>
          </a:p>
          <a:p>
            <a:r>
              <a:rPr lang="en-US" sz="1700" dirty="0" err="1" smtClean="0"/>
              <a:t>Sandford</a:t>
            </a:r>
            <a:r>
              <a:rPr lang="en-US" sz="1700" dirty="0"/>
              <a:t>, John and Paula (1982): Transformation of the Inner Man, Elijah House  </a:t>
            </a:r>
            <a:endParaRPr lang="de-DE" sz="1700" dirty="0"/>
          </a:p>
          <a:p>
            <a:pPr marL="0" indent="0">
              <a:buNone/>
            </a:pPr>
            <a:endParaRPr lang="de-DE" dirty="0"/>
          </a:p>
        </p:txBody>
      </p:sp>
    </p:spTree>
    <p:extLst>
      <p:ext uri="{BB962C8B-B14F-4D97-AF65-F5344CB8AC3E}">
        <p14:creationId xmlns:p14="http://schemas.microsoft.com/office/powerpoint/2010/main" val="243663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sz="3700" b="1" dirty="0"/>
              <a:t>"Christian psychology - a challenge for me!"</a:t>
            </a:r>
            <a:r>
              <a:rPr lang="en-US" b="1" dirty="0"/>
              <a:t/>
            </a:r>
            <a:br>
              <a:rPr lang="en-US" b="1" dirty="0"/>
            </a:br>
            <a:r>
              <a:rPr lang="en-US" sz="2000" dirty="0" smtClean="0"/>
              <a:t>Werner </a:t>
            </a:r>
            <a:r>
              <a:rPr lang="en-US" sz="2000" dirty="0"/>
              <a:t>May</a:t>
            </a:r>
            <a:br>
              <a:rPr lang="en-US" sz="2000" dirty="0"/>
            </a:br>
            <a:endParaRPr lang="de-DE" sz="2000" dirty="0"/>
          </a:p>
        </p:txBody>
      </p:sp>
      <p:sp>
        <p:nvSpPr>
          <p:cNvPr id="3" name="Inhaltsplatzhalter 2"/>
          <p:cNvSpPr>
            <a:spLocks noGrp="1"/>
          </p:cNvSpPr>
          <p:nvPr>
            <p:ph idx="1"/>
          </p:nvPr>
        </p:nvSpPr>
        <p:spPr>
          <a:xfrm>
            <a:off x="2051720" y="1825625"/>
            <a:ext cx="6463630" cy="4351338"/>
          </a:xfrm>
        </p:spPr>
        <p:txBody>
          <a:bodyPr/>
          <a:lstStyle/>
          <a:p>
            <a:pPr marL="0" indent="0">
              <a:lnSpc>
                <a:spcPct val="100000"/>
              </a:lnSpc>
              <a:buNone/>
            </a:pPr>
            <a:r>
              <a:rPr lang="en-US" sz="2200" b="1" dirty="0">
                <a:solidFill>
                  <a:srgbClr val="C00000"/>
                </a:solidFill>
              </a:rPr>
              <a:t>"Truth can be discovered </a:t>
            </a:r>
            <a:endParaRPr lang="en-US" sz="2200" b="1" dirty="0" smtClean="0">
              <a:solidFill>
                <a:srgbClr val="C00000"/>
              </a:solidFill>
            </a:endParaRPr>
          </a:p>
          <a:p>
            <a:pPr marL="0" indent="0">
              <a:lnSpc>
                <a:spcPct val="100000"/>
              </a:lnSpc>
              <a:buNone/>
            </a:pPr>
            <a:r>
              <a:rPr lang="en-US" sz="2200" b="1" dirty="0" smtClean="0">
                <a:solidFill>
                  <a:srgbClr val="C00000"/>
                </a:solidFill>
              </a:rPr>
              <a:t>in conversations </a:t>
            </a:r>
            <a:r>
              <a:rPr lang="en-US" sz="2200" b="1" dirty="0">
                <a:solidFill>
                  <a:srgbClr val="C00000"/>
                </a:solidFill>
              </a:rPr>
              <a:t>between friends </a:t>
            </a:r>
            <a:endParaRPr lang="en-US" sz="2200" b="1" dirty="0" smtClean="0">
              <a:solidFill>
                <a:srgbClr val="C00000"/>
              </a:solidFill>
            </a:endParaRPr>
          </a:p>
          <a:p>
            <a:pPr marL="0" indent="0">
              <a:lnSpc>
                <a:spcPct val="100000"/>
              </a:lnSpc>
              <a:buNone/>
            </a:pPr>
            <a:r>
              <a:rPr lang="en-US" sz="2200" b="1" dirty="0" smtClean="0">
                <a:solidFill>
                  <a:srgbClr val="C00000"/>
                </a:solidFill>
              </a:rPr>
              <a:t>who </a:t>
            </a:r>
            <a:r>
              <a:rPr lang="en-US" sz="2200" b="1" dirty="0">
                <a:solidFill>
                  <a:srgbClr val="C00000"/>
                </a:solidFill>
              </a:rPr>
              <a:t>are different</a:t>
            </a:r>
            <a:r>
              <a:rPr lang="en-US" sz="2200" b="1" dirty="0" smtClean="0">
                <a:solidFill>
                  <a:srgbClr val="C00000"/>
                </a:solidFill>
              </a:rPr>
              <a:t>.“</a:t>
            </a:r>
          </a:p>
          <a:p>
            <a:pPr marL="0" indent="0">
              <a:lnSpc>
                <a:spcPct val="100000"/>
              </a:lnSpc>
              <a:buNone/>
            </a:pPr>
            <a:endParaRPr lang="en-US" sz="2200" b="1" dirty="0">
              <a:solidFill>
                <a:srgbClr val="C00000"/>
              </a:solidFill>
            </a:endParaRPr>
          </a:p>
          <a:p>
            <a:pPr marL="0" indent="0">
              <a:buNone/>
            </a:pPr>
            <a:endParaRPr lang="de-DE" dirty="0"/>
          </a:p>
        </p:txBody>
      </p:sp>
      <p:pic>
        <p:nvPicPr>
          <p:cNvPr id="4" name="Picture 2" descr="https://fbcdn-sphotos-c-a.akamaihd.net/hphotos-ak-ash3/558436_344608025625725_1950546603_n.jpg"/>
          <p:cNvPicPr>
            <a:picLocks noChangeAspect="1" noChangeArrowheads="1"/>
          </p:cNvPicPr>
          <p:nvPr/>
        </p:nvPicPr>
        <p:blipFill>
          <a:blip r:embed="rId3" cstate="print"/>
          <a:srcRect/>
          <a:stretch>
            <a:fillRect/>
          </a:stretch>
        </p:blipFill>
        <p:spPr bwMode="auto">
          <a:xfrm>
            <a:off x="638436" y="3377554"/>
            <a:ext cx="7576478" cy="3480446"/>
          </a:xfrm>
          <a:prstGeom prst="rect">
            <a:avLst/>
          </a:prstGeom>
          <a:noFill/>
        </p:spPr>
      </p:pic>
    </p:spTree>
    <p:extLst>
      <p:ext uri="{BB962C8B-B14F-4D97-AF65-F5344CB8AC3E}">
        <p14:creationId xmlns:p14="http://schemas.microsoft.com/office/powerpoint/2010/main" val="3007528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Challenge 1: The </a:t>
            </a:r>
            <a:r>
              <a:rPr lang="en-US" b="1" dirty="0" smtClean="0"/>
              <a:t>Reality?</a:t>
            </a:r>
            <a:r>
              <a:rPr lang="en-US" dirty="0"/>
              <a:t/>
            </a:r>
            <a:br>
              <a:rPr lang="en-US" dirty="0"/>
            </a:br>
            <a:endParaRPr lang="de-DE" dirty="0"/>
          </a:p>
        </p:txBody>
      </p:sp>
      <p:sp>
        <p:nvSpPr>
          <p:cNvPr id="3" name="Inhaltsplatzhalter 2"/>
          <p:cNvSpPr>
            <a:spLocks noGrp="1"/>
          </p:cNvSpPr>
          <p:nvPr>
            <p:ph idx="1"/>
          </p:nvPr>
        </p:nvSpPr>
        <p:spPr/>
        <p:txBody>
          <a:bodyPr>
            <a:noAutofit/>
          </a:bodyPr>
          <a:lstStyle/>
          <a:p>
            <a:pPr marL="0" indent="0">
              <a:lnSpc>
                <a:spcPct val="100000"/>
              </a:lnSpc>
              <a:buNone/>
            </a:pPr>
            <a:r>
              <a:rPr lang="en-US" sz="2200" dirty="0"/>
              <a:t>The well-known German theologian </a:t>
            </a:r>
            <a:endParaRPr lang="en-US" sz="2200" dirty="0" smtClean="0"/>
          </a:p>
          <a:p>
            <a:pPr marL="0" indent="0">
              <a:lnSpc>
                <a:spcPct val="100000"/>
              </a:lnSpc>
              <a:buNone/>
            </a:pPr>
            <a:r>
              <a:rPr lang="en-US" sz="2200" dirty="0" smtClean="0"/>
              <a:t>Dietrich </a:t>
            </a:r>
            <a:r>
              <a:rPr lang="en-US" sz="2200" dirty="0"/>
              <a:t>Bonhoeffer wrote</a:t>
            </a:r>
            <a:r>
              <a:rPr lang="en-US" sz="2200" dirty="0" smtClean="0"/>
              <a:t>:</a:t>
            </a:r>
          </a:p>
          <a:p>
            <a:pPr marL="0" indent="0">
              <a:lnSpc>
                <a:spcPct val="100000"/>
              </a:lnSpc>
              <a:buNone/>
            </a:pPr>
            <a:endParaRPr lang="en-US" sz="2200" dirty="0"/>
          </a:p>
          <a:p>
            <a:pPr marL="0" indent="0">
              <a:lnSpc>
                <a:spcPct val="100000"/>
              </a:lnSpc>
              <a:buNone/>
            </a:pPr>
            <a:endParaRPr lang="en-US" sz="2200" dirty="0" smtClean="0"/>
          </a:p>
          <a:p>
            <a:pPr marL="0" indent="0">
              <a:lnSpc>
                <a:spcPct val="100000"/>
              </a:lnSpc>
              <a:buNone/>
            </a:pPr>
            <a:r>
              <a:rPr lang="en-US" sz="2200" dirty="0"/>
              <a:t>"The place where the question regarding the reality of God and that regarding the reality of the world receive an answer simultaneously is known by only one name: Jesus Christ.</a:t>
            </a:r>
            <a:br>
              <a:rPr lang="en-US" sz="2200" dirty="0"/>
            </a:br>
            <a:r>
              <a:rPr lang="en-US" sz="2200" dirty="0"/>
              <a:t>In this name God and the world are encompassed. All things have their being in Him (Col. 1:16). From now on, it is not possible to speak accurately about God and the world without speaking of Jesus Christ. </a:t>
            </a:r>
            <a:r>
              <a:rPr lang="en-US" sz="2200" dirty="0">
                <a:solidFill>
                  <a:srgbClr val="C00000"/>
                </a:solidFill>
              </a:rPr>
              <a:t>All definitions of reality which ignore Him are abstractions</a:t>
            </a:r>
            <a:r>
              <a:rPr lang="en-US" sz="2200" dirty="0" smtClean="0"/>
              <a:t>."</a:t>
            </a:r>
            <a:endParaRPr lang="en-US" sz="2200" dirty="0"/>
          </a:p>
        </p:txBody>
      </p:sp>
      <p:pic>
        <p:nvPicPr>
          <p:cNvPr id="8" name="Grafik 7" descr="Dietrich Bonhoeffer Biography - Childhood, Lif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340768"/>
            <a:ext cx="2160905" cy="1799590"/>
          </a:xfrm>
          <a:prstGeom prst="rect">
            <a:avLst/>
          </a:prstGeom>
          <a:noFill/>
          <a:ln>
            <a:noFill/>
          </a:ln>
        </p:spPr>
      </p:pic>
    </p:spTree>
    <p:extLst>
      <p:ext uri="{BB962C8B-B14F-4D97-AF65-F5344CB8AC3E}">
        <p14:creationId xmlns:p14="http://schemas.microsoft.com/office/powerpoint/2010/main" val="1539740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96752"/>
            <a:ext cx="8064896" cy="5544616"/>
          </a:xfrm>
        </p:spPr>
        <p:txBody>
          <a:bodyPr>
            <a:normAutofit fontScale="85000" lnSpcReduction="20000"/>
          </a:bodyPr>
          <a:lstStyle/>
          <a:p>
            <a:pPr marL="0" indent="0">
              <a:lnSpc>
                <a:spcPct val="120000"/>
              </a:lnSpc>
              <a:buNone/>
            </a:pPr>
            <a:r>
              <a:rPr lang="en-US" sz="2600" dirty="0" smtClean="0"/>
              <a:t>In EMCAPP </a:t>
            </a:r>
            <a:r>
              <a:rPr lang="en-US" sz="2600" dirty="0"/>
              <a:t>we encourages one another </a:t>
            </a:r>
            <a:endParaRPr lang="en-US" sz="2600" dirty="0" smtClean="0"/>
          </a:p>
          <a:p>
            <a:pPr marL="0" indent="0">
              <a:lnSpc>
                <a:spcPct val="120000"/>
              </a:lnSpc>
              <a:buNone/>
            </a:pPr>
            <a:r>
              <a:rPr lang="en-US" sz="2600" dirty="0"/>
              <a:t>t</a:t>
            </a:r>
            <a:r>
              <a:rPr lang="en-US" sz="2600" dirty="0" smtClean="0"/>
              <a:t>o meet our </a:t>
            </a:r>
            <a:r>
              <a:rPr lang="en-US" sz="2600" dirty="0"/>
              <a:t>national challenges and responsibilities.</a:t>
            </a:r>
            <a:endParaRPr lang="de-DE" sz="2600" dirty="0"/>
          </a:p>
          <a:p>
            <a:pPr marL="0" indent="0">
              <a:lnSpc>
                <a:spcPct val="120000"/>
              </a:lnSpc>
              <a:buNone/>
            </a:pPr>
            <a:r>
              <a:rPr lang="en-US" sz="2600" dirty="0"/>
              <a:t>Each country has its own challenges: </a:t>
            </a:r>
            <a:endParaRPr lang="en-US" sz="2600" dirty="0" smtClean="0"/>
          </a:p>
          <a:p>
            <a:pPr marL="0" indent="0">
              <a:lnSpc>
                <a:spcPct val="120000"/>
              </a:lnSpc>
              <a:buNone/>
            </a:pPr>
            <a:endParaRPr lang="en-US" sz="2600" dirty="0" smtClean="0"/>
          </a:p>
          <a:p>
            <a:pPr marL="0" indent="0">
              <a:lnSpc>
                <a:spcPct val="120000"/>
              </a:lnSpc>
              <a:buNone/>
            </a:pPr>
            <a:r>
              <a:rPr lang="en-US" sz="2600" dirty="0" smtClean="0"/>
              <a:t>The </a:t>
            </a:r>
            <a:r>
              <a:rPr lang="en-US" sz="2600" dirty="0"/>
              <a:t>role of Christianity, the position of </a:t>
            </a:r>
            <a:r>
              <a:rPr lang="en-US" sz="2600" dirty="0" smtClean="0"/>
              <a:t>psychology </a:t>
            </a:r>
          </a:p>
          <a:p>
            <a:pPr marL="0" indent="0">
              <a:lnSpc>
                <a:spcPct val="120000"/>
              </a:lnSpc>
              <a:buNone/>
            </a:pPr>
            <a:r>
              <a:rPr lang="en-US" sz="2600" dirty="0" smtClean="0"/>
              <a:t>and </a:t>
            </a:r>
            <a:r>
              <a:rPr lang="en-US" sz="2600" dirty="0"/>
              <a:t>psychotherapy, or the social and political problems in </a:t>
            </a:r>
            <a:r>
              <a:rPr lang="en-US" sz="2600" dirty="0" smtClean="0"/>
              <a:t>the US </a:t>
            </a:r>
            <a:r>
              <a:rPr lang="en-US" sz="2600" dirty="0"/>
              <a:t>are </a:t>
            </a:r>
            <a:endParaRPr lang="en-US" sz="2600" dirty="0" smtClean="0"/>
          </a:p>
          <a:p>
            <a:pPr marL="0" indent="0">
              <a:lnSpc>
                <a:spcPct val="120000"/>
              </a:lnSpc>
              <a:buNone/>
            </a:pPr>
            <a:r>
              <a:rPr lang="en-US" sz="2600" dirty="0" smtClean="0"/>
              <a:t>different </a:t>
            </a:r>
            <a:r>
              <a:rPr lang="en-US" sz="2600" dirty="0"/>
              <a:t>from those in Russia or in South Africa.</a:t>
            </a:r>
            <a:endParaRPr lang="de-DE" sz="2600" dirty="0"/>
          </a:p>
          <a:p>
            <a:pPr marL="0" indent="0">
              <a:buNone/>
            </a:pPr>
            <a:endParaRPr lang="en-US" sz="2600" dirty="0" smtClean="0"/>
          </a:p>
          <a:p>
            <a:pPr marL="0" indent="0">
              <a:buNone/>
            </a:pPr>
            <a:r>
              <a:rPr lang="en-US" sz="2600" dirty="0" smtClean="0"/>
              <a:t>With </a:t>
            </a:r>
            <a:r>
              <a:rPr lang="en-US" sz="2600" dirty="0"/>
              <a:t>respect to </a:t>
            </a:r>
            <a:r>
              <a:rPr lang="en-US" sz="2600" dirty="0" smtClean="0"/>
              <a:t>our different</a:t>
            </a:r>
            <a:endParaRPr lang="de-DE" sz="2600" dirty="0"/>
          </a:p>
          <a:p>
            <a:pPr marL="285750" lvl="0" indent="-285750"/>
            <a:r>
              <a:rPr lang="en-US" sz="2600" dirty="0"/>
              <a:t>Home country and culture</a:t>
            </a:r>
            <a:endParaRPr lang="de-DE" sz="2600" dirty="0"/>
          </a:p>
          <a:p>
            <a:pPr marL="285750" lvl="0" indent="-285750"/>
            <a:r>
              <a:rPr lang="en-US" sz="2600" dirty="0"/>
              <a:t>Language</a:t>
            </a:r>
            <a:endParaRPr lang="de-DE" sz="2600" dirty="0"/>
          </a:p>
          <a:p>
            <a:pPr marL="285750" lvl="0" indent="-285750"/>
            <a:r>
              <a:rPr lang="en-US" sz="2600" dirty="0"/>
              <a:t>Psychological education and experiences</a:t>
            </a:r>
            <a:endParaRPr lang="de-DE" sz="2600" dirty="0"/>
          </a:p>
          <a:p>
            <a:pPr marL="285750" lvl="0" indent="-285750"/>
            <a:r>
              <a:rPr lang="en-US" sz="2600" dirty="0"/>
              <a:t>church membership</a:t>
            </a:r>
            <a:endParaRPr lang="de-DE" sz="2600" dirty="0"/>
          </a:p>
          <a:p>
            <a:pPr marL="285750" lvl="0" indent="-285750"/>
            <a:r>
              <a:rPr lang="en-US" sz="2600" dirty="0" smtClean="0"/>
              <a:t>practiced </a:t>
            </a:r>
            <a:r>
              <a:rPr lang="en-US" sz="2600" dirty="0"/>
              <a:t>spirituality</a:t>
            </a:r>
            <a:endParaRPr lang="de-DE" sz="2600" dirty="0"/>
          </a:p>
          <a:p>
            <a:pPr marL="0" indent="0">
              <a:buNone/>
            </a:pPr>
            <a:endParaRPr lang="de-DE" dirty="0"/>
          </a:p>
        </p:txBody>
      </p:sp>
      <p:sp>
        <p:nvSpPr>
          <p:cNvPr id="4" name="Titel 1"/>
          <p:cNvSpPr>
            <a:spLocks noGrp="1"/>
          </p:cNvSpPr>
          <p:nvPr>
            <p:ph type="title"/>
          </p:nvPr>
        </p:nvSpPr>
        <p:spPr>
          <a:xfrm>
            <a:off x="323528" y="209527"/>
            <a:ext cx="7886700" cy="1325563"/>
          </a:xfrm>
        </p:spPr>
        <p:txBody>
          <a:bodyPr/>
          <a:lstStyle/>
          <a:p>
            <a:r>
              <a:rPr lang="en-US" b="1" dirty="0"/>
              <a:t>Challenge 1: The </a:t>
            </a:r>
            <a:r>
              <a:rPr lang="en-US" b="1" dirty="0" smtClean="0"/>
              <a:t>Reality?</a:t>
            </a:r>
            <a:r>
              <a:rPr lang="en-US" dirty="0"/>
              <a:t/>
            </a:r>
            <a:br>
              <a:rPr lang="en-US" dirty="0"/>
            </a:br>
            <a:endParaRPr lang="de-DE" dirty="0"/>
          </a:p>
        </p:txBody>
      </p:sp>
      <p:pic>
        <p:nvPicPr>
          <p:cNvPr id="2050" name="Picture 2" descr="Aufblasbarer GLOBUS Weltkugel Wasserball Erdglobus Bal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800" y="151933"/>
            <a:ext cx="2851870" cy="276631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6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3700" b="1" dirty="0"/>
              <a:t>Challenge </a:t>
            </a:r>
            <a:r>
              <a:rPr lang="en-US" sz="3700" b="1" dirty="0" smtClean="0"/>
              <a:t>2: Humans </a:t>
            </a:r>
            <a:r>
              <a:rPr lang="en-US" sz="3700" b="1" dirty="0"/>
              <a:t>as </a:t>
            </a:r>
            <a:r>
              <a:rPr lang="en-US" sz="3700" b="1" dirty="0" smtClean="0"/>
              <a:t>relational beings are  </a:t>
            </a:r>
            <a:r>
              <a:rPr lang="en-US" sz="3700" b="1" dirty="0"/>
              <a:t>also part of systems. </a:t>
            </a:r>
            <a:r>
              <a:rPr lang="de-DE" dirty="0"/>
              <a:t/>
            </a:r>
            <a:br>
              <a:rPr lang="de-DE" dirty="0"/>
            </a:br>
            <a:endParaRPr lang="de-DE" dirty="0"/>
          </a:p>
        </p:txBody>
      </p:sp>
      <p:pic>
        <p:nvPicPr>
          <p:cNvPr id="3074" name="Picture 2" descr="Small Talk | 2012 | ANGELA SELDERS-KANTH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825625"/>
            <a:ext cx="5436096" cy="5456558"/>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p:txBody>
          <a:bodyPr/>
          <a:lstStyle/>
          <a:p>
            <a:pPr marL="0" indent="0">
              <a:lnSpc>
                <a:spcPct val="150000"/>
              </a:lnSpc>
              <a:buNone/>
            </a:pPr>
            <a:r>
              <a:rPr lang="en-US" sz="2400" dirty="0"/>
              <a:t>Psychology as a Western science is </a:t>
            </a:r>
            <a:r>
              <a:rPr lang="en-US" sz="2400" dirty="0" smtClean="0"/>
              <a:t>very </a:t>
            </a:r>
            <a:r>
              <a:rPr lang="en-US" sz="2400" dirty="0"/>
              <a:t>individualistic, person </a:t>
            </a:r>
            <a:r>
              <a:rPr lang="en-US" sz="2400" dirty="0" smtClean="0"/>
              <a:t>centered, </a:t>
            </a:r>
            <a:r>
              <a:rPr lang="en-US" sz="2400" dirty="0"/>
              <a:t>and does not pay </a:t>
            </a:r>
            <a:r>
              <a:rPr lang="en-US" sz="2400" dirty="0" smtClean="0"/>
              <a:t>much </a:t>
            </a:r>
            <a:r>
              <a:rPr lang="en-US" sz="2400" dirty="0"/>
              <a:t>attention to the systemic links of the individual.</a:t>
            </a:r>
            <a:endParaRPr lang="de-DE" sz="2400" dirty="0"/>
          </a:p>
          <a:p>
            <a:pPr marL="0" indent="0">
              <a:buNone/>
            </a:pPr>
            <a:endParaRPr lang="de-DE" dirty="0"/>
          </a:p>
        </p:txBody>
      </p:sp>
    </p:spTree>
    <p:extLst>
      <p:ext uri="{BB962C8B-B14F-4D97-AF65-F5344CB8AC3E}">
        <p14:creationId xmlns:p14="http://schemas.microsoft.com/office/powerpoint/2010/main" val="904093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79512" y="688995"/>
            <a:ext cx="8802784"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all face the life-long task of living out the healthy rhythm between independence and attachment. </a:t>
            </a:r>
          </a:p>
          <a:p>
            <a:pPr marL="0" marR="0" lvl="0" indent="0" algn="l" defTabSz="914400" rtl="0" eaLnBrk="0" fontAlgn="base" latinLnBrk="0" hangingPunct="0">
              <a:lnSpc>
                <a:spcPct val="100000"/>
              </a:lnSpc>
              <a:spcBef>
                <a:spcPct val="0"/>
              </a:spcBef>
              <a:spcAft>
                <a:spcPct val="0"/>
              </a:spcAft>
              <a:buClrTx/>
              <a:buSzTx/>
              <a:buFontTx/>
              <a:buNone/>
              <a:tabLst/>
            </a:pPr>
            <a:endParaRPr lang="en-GB" sz="2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kumimoji="0" lang="en-GB" sz="2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these two poles we have to deal with </a:t>
            </a:r>
            <a:r>
              <a:rPr lang="en-US" sz="2400" dirty="0" smtClean="0"/>
              <a:t>the </a:t>
            </a:r>
            <a:r>
              <a:rPr lang="en-US" sz="2400" dirty="0"/>
              <a:t>fear of dependency and abuse </a:t>
            </a:r>
            <a:r>
              <a:rPr lang="en-US" sz="2400" dirty="0" smtClean="0"/>
              <a:t>by </a:t>
            </a:r>
            <a:r>
              <a:rPr lang="en-US" sz="2400" dirty="0"/>
              <a:t>too much familiarity </a:t>
            </a: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one side </a:t>
            </a:r>
            <a:r>
              <a:rPr lang="en-US" sz="2400" dirty="0" smtClean="0"/>
              <a:t>and </a:t>
            </a:r>
            <a:r>
              <a:rPr lang="en-US" sz="2400" dirty="0"/>
              <a:t>on the other the fear of </a:t>
            </a:r>
            <a:r>
              <a:rPr lang="en-US" sz="2400" dirty="0" smtClean="0"/>
              <a:t>isolation </a:t>
            </a:r>
            <a:r>
              <a:rPr lang="en-US" sz="2400" dirty="0"/>
              <a:t>by too much independence.</a:t>
            </a:r>
            <a:endParaRPr lang="de-DE" sz="2400" dirty="0"/>
          </a:p>
          <a:p>
            <a:pPr lvl="0" eaLnBrk="0" fontAlgn="base" hangingPunct="0">
              <a:spcBef>
                <a:spcPct val="0"/>
              </a:spcBef>
              <a:spcAft>
                <a:spcPct val="0"/>
              </a:spcAft>
            </a:pPr>
            <a:r>
              <a:rPr kumimoji="0" lang="en-GB" sz="2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task </a:t>
            </a:r>
            <a:r>
              <a:rPr lang="en-GB" sz="2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was described by </a:t>
            </a:r>
            <a:r>
              <a:rPr kumimoji="0" lang="en-GB" sz="2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French philosopher </a:t>
            </a:r>
            <a:r>
              <a:rPr kumimoji="0" lang="en-GB" sz="2100" b="0" i="0" u="none" strike="noStrike" cap="none" normalizeH="0" baseline="0" dirty="0" err="1"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Levinas</a:t>
            </a:r>
            <a:r>
              <a:rPr kumimoji="0" lang="en-GB" sz="2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(1985) and the </a:t>
            </a:r>
            <a:r>
              <a:rPr lang="en-GB" sz="2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kumimoji="0" lang="en-GB" sz="2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wiss psychiatrist Riemann (1990).</a:t>
            </a:r>
            <a:endParaRPr kumimoji="0" lang="de-DE" sz="2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179512" y="43183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Textfeld 3"/>
          <p:cNvSpPr txBox="1"/>
          <p:nvPr/>
        </p:nvSpPr>
        <p:spPr>
          <a:xfrm>
            <a:off x="1115616" y="1849634"/>
            <a:ext cx="1296144" cy="769441"/>
          </a:xfrm>
          <a:prstGeom prst="rect">
            <a:avLst/>
          </a:prstGeom>
          <a:noFill/>
        </p:spPr>
        <p:txBody>
          <a:bodyPr wrap="square" rtlCol="0">
            <a:spAutoFit/>
          </a:bodyPr>
          <a:lstStyle/>
          <a:p>
            <a:r>
              <a:rPr lang="de-DE" sz="2200" b="1" dirty="0" smtClean="0">
                <a:solidFill>
                  <a:srgbClr val="FF0000"/>
                </a:solidFill>
              </a:rPr>
              <a:t>I am </a:t>
            </a:r>
            <a:r>
              <a:rPr lang="de-DE" sz="2200" b="1" dirty="0" err="1" smtClean="0">
                <a:solidFill>
                  <a:srgbClr val="FF0000"/>
                </a:solidFill>
              </a:rPr>
              <a:t>person</a:t>
            </a:r>
            <a:endParaRPr lang="de-DE" sz="2200" b="1" dirty="0">
              <a:solidFill>
                <a:srgbClr val="FF0000"/>
              </a:solidFill>
            </a:endParaRPr>
          </a:p>
        </p:txBody>
      </p:sp>
      <p:sp>
        <p:nvSpPr>
          <p:cNvPr id="9" name="Textfeld 8"/>
          <p:cNvSpPr txBox="1"/>
          <p:nvPr/>
        </p:nvSpPr>
        <p:spPr>
          <a:xfrm>
            <a:off x="5264980" y="1849634"/>
            <a:ext cx="2331356" cy="769441"/>
          </a:xfrm>
          <a:prstGeom prst="rect">
            <a:avLst/>
          </a:prstGeom>
          <a:noFill/>
        </p:spPr>
        <p:txBody>
          <a:bodyPr wrap="square" rtlCol="0">
            <a:spAutoFit/>
          </a:bodyPr>
          <a:lstStyle/>
          <a:p>
            <a:r>
              <a:rPr lang="en-US" sz="2200" b="1" dirty="0">
                <a:solidFill>
                  <a:srgbClr val="FF0000"/>
                </a:solidFill>
              </a:rPr>
              <a:t>I am living </a:t>
            </a:r>
            <a:r>
              <a:rPr lang="en-US" sz="2200" b="1" dirty="0" smtClean="0">
                <a:solidFill>
                  <a:srgbClr val="FF0000"/>
                </a:solidFill>
              </a:rPr>
              <a:t>in and from </a:t>
            </a:r>
            <a:r>
              <a:rPr lang="en-US" sz="2200" b="1" dirty="0">
                <a:solidFill>
                  <a:srgbClr val="FF0000"/>
                </a:solidFill>
              </a:rPr>
              <a:t>relationships</a:t>
            </a:r>
            <a:endParaRPr lang="de-DE" sz="2200" b="1" dirty="0">
              <a:solidFill>
                <a:srgbClr val="FF0000"/>
              </a:solidFill>
            </a:endParaRPr>
          </a:p>
        </p:txBody>
      </p:sp>
      <p:sp>
        <p:nvSpPr>
          <p:cNvPr id="10" name="Titel 1"/>
          <p:cNvSpPr>
            <a:spLocks noGrp="1"/>
          </p:cNvSpPr>
          <p:nvPr>
            <p:ph type="title"/>
          </p:nvPr>
        </p:nvSpPr>
        <p:spPr>
          <a:xfrm>
            <a:off x="412626" y="-315157"/>
            <a:ext cx="7886700" cy="1325563"/>
          </a:xfrm>
        </p:spPr>
        <p:txBody>
          <a:bodyPr>
            <a:normAutofit/>
          </a:bodyPr>
          <a:lstStyle/>
          <a:p>
            <a:pPr algn="ctr"/>
            <a:r>
              <a:rPr lang="en-US" b="1" dirty="0" smtClean="0"/>
              <a:t>Our global </a:t>
            </a:r>
            <a:r>
              <a:rPr lang="en-US" b="1" dirty="0"/>
              <a:t>challenge in a nutshell</a:t>
            </a:r>
            <a:endParaRPr lang="de-DE" dirty="0"/>
          </a:p>
        </p:txBody>
      </p:sp>
      <p:cxnSp>
        <p:nvCxnSpPr>
          <p:cNvPr id="6" name="Gerade Verbindung mit Pfeil 5"/>
          <p:cNvCxnSpPr/>
          <p:nvPr/>
        </p:nvCxnSpPr>
        <p:spPr>
          <a:xfrm>
            <a:off x="2267744" y="2234353"/>
            <a:ext cx="288032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Grafik 11" descr="cid:image001.jpg@01D3B0AE.DBD1BC70"/>
          <p:cNvPicPr/>
          <p:nvPr/>
        </p:nvPicPr>
        <p:blipFill>
          <a:blip r:embed="rId3" r:link="rId5">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9512" y="4852677"/>
            <a:ext cx="8730776" cy="1369478"/>
          </a:xfrm>
          <a:prstGeom prst="rect">
            <a:avLst/>
          </a:prstGeom>
          <a:noFill/>
          <a:ln>
            <a:noFill/>
          </a:ln>
        </p:spPr>
      </p:pic>
    </p:spTree>
    <p:extLst>
      <p:ext uri="{BB962C8B-B14F-4D97-AF65-F5344CB8AC3E}">
        <p14:creationId xmlns:p14="http://schemas.microsoft.com/office/powerpoint/2010/main" val="351603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a:t>Challenge 2: </a:t>
            </a:r>
            <a:r>
              <a:rPr lang="en-US" sz="3600" b="1" dirty="0"/>
              <a:t>Humans as relational beings are </a:t>
            </a:r>
            <a:r>
              <a:rPr lang="en-US" b="1" dirty="0" smtClean="0"/>
              <a:t>also </a:t>
            </a:r>
            <a:r>
              <a:rPr lang="en-US" b="1" dirty="0"/>
              <a:t>part of systems.</a:t>
            </a:r>
            <a:endParaRPr lang="de-DE" dirty="0"/>
          </a:p>
        </p:txBody>
      </p:sp>
      <p:sp>
        <p:nvSpPr>
          <p:cNvPr id="3" name="Inhaltsplatzhalter 2"/>
          <p:cNvSpPr>
            <a:spLocks noGrp="1"/>
          </p:cNvSpPr>
          <p:nvPr>
            <p:ph idx="1"/>
          </p:nvPr>
        </p:nvSpPr>
        <p:spPr/>
        <p:txBody>
          <a:bodyPr/>
          <a:lstStyle/>
          <a:p>
            <a:pPr marL="0" indent="0">
              <a:buNone/>
            </a:pPr>
            <a:r>
              <a:rPr lang="en-US" sz="2400" dirty="0"/>
              <a:t>W</a:t>
            </a:r>
            <a:r>
              <a:rPr lang="en-US" sz="2400" dirty="0" smtClean="0"/>
              <a:t>e </a:t>
            </a:r>
            <a:r>
              <a:rPr lang="en-US" sz="2400" dirty="0"/>
              <a:t>should use more qualitative methods to achieve not just average values, but the uniqueness of each human being, to better explore its systemic integrations and the evolution of systems </a:t>
            </a:r>
            <a:r>
              <a:rPr lang="en-US" sz="2400" dirty="0" smtClean="0"/>
              <a:t>themselves.</a:t>
            </a:r>
            <a:endParaRPr lang="de-DE" dirty="0"/>
          </a:p>
        </p:txBody>
      </p:sp>
      <p:pic>
        <p:nvPicPr>
          <p:cNvPr id="4098" name="Picture 2" descr="Grounded Theory Dissertations For University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64" y="3128520"/>
            <a:ext cx="4830236" cy="369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0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3700" b="1" dirty="0"/>
              <a:t>Challenge 3: Thinking </a:t>
            </a:r>
            <a:r>
              <a:rPr lang="en-US" sz="3700" b="1" dirty="0" smtClean="0"/>
              <a:t>psychological </a:t>
            </a:r>
            <a:r>
              <a:rPr lang="en-US" sz="3700" b="1" dirty="0"/>
              <a:t>results deeper / wider.</a:t>
            </a:r>
            <a:r>
              <a:rPr lang="en-US" dirty="0"/>
              <a:t/>
            </a:r>
            <a:br>
              <a:rPr lang="en-US" dirty="0"/>
            </a:br>
            <a:endParaRPr lang="de-DE" dirty="0"/>
          </a:p>
        </p:txBody>
      </p:sp>
      <p:sp>
        <p:nvSpPr>
          <p:cNvPr id="3" name="Inhaltsplatzhalter 2"/>
          <p:cNvSpPr>
            <a:spLocks noGrp="1"/>
          </p:cNvSpPr>
          <p:nvPr>
            <p:ph idx="1"/>
          </p:nvPr>
        </p:nvSpPr>
        <p:spPr/>
        <p:txBody>
          <a:bodyPr/>
          <a:lstStyle/>
          <a:p>
            <a:pPr marL="0" indent="0">
              <a:buNone/>
            </a:pPr>
            <a:r>
              <a:rPr lang="en-US" sz="2200" dirty="0"/>
              <a:t>An </a:t>
            </a:r>
            <a:r>
              <a:rPr lang="en-US" sz="2200" dirty="0" smtClean="0"/>
              <a:t>example</a:t>
            </a:r>
            <a:endParaRPr lang="en-US" sz="2200" dirty="0"/>
          </a:p>
          <a:p>
            <a:pPr marL="0" indent="0">
              <a:buNone/>
            </a:pPr>
            <a:endParaRPr lang="de-DE" dirty="0" smtClean="0"/>
          </a:p>
          <a:p>
            <a:pPr marL="0" indent="0">
              <a:buNone/>
            </a:pPr>
            <a:endParaRPr lang="de-DE" dirty="0"/>
          </a:p>
          <a:p>
            <a:pPr marL="0" indent="0">
              <a:buNone/>
            </a:pPr>
            <a:endParaRPr lang="de-DE" dirty="0"/>
          </a:p>
        </p:txBody>
      </p:sp>
      <p:pic>
        <p:nvPicPr>
          <p:cNvPr id="5122" name="Picture 2" descr="Bildergebnis fÃ¼r mutter schimpft jugendli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717032"/>
            <a:ext cx="2962300" cy="29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34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b="1" dirty="0"/>
              <a:t>Challenge 3: Thinking psychological results deeper / wider.</a:t>
            </a:r>
            <a:endParaRPr lang="de-DE" dirty="0"/>
          </a:p>
        </p:txBody>
      </p:sp>
      <p:sp>
        <p:nvSpPr>
          <p:cNvPr id="3" name="Inhaltsplatzhalter 2"/>
          <p:cNvSpPr>
            <a:spLocks noGrp="1"/>
          </p:cNvSpPr>
          <p:nvPr>
            <p:ph idx="1"/>
          </p:nvPr>
        </p:nvSpPr>
        <p:spPr/>
        <p:txBody>
          <a:bodyPr/>
          <a:lstStyle/>
          <a:p>
            <a:endParaRPr lang="de-DE" dirty="0"/>
          </a:p>
        </p:txBody>
      </p:sp>
      <p:pic>
        <p:nvPicPr>
          <p:cNvPr id="4" name="Picture 2" descr="Bildergebnis fÃ¼r mutter schimpft jugendli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717032"/>
            <a:ext cx="2962300" cy="2962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ldergebnis fÃ¼r daumen ru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57301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99638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2503</Words>
  <Application>Microsoft Office PowerPoint</Application>
  <PresentationFormat>Bildschirmpräsentation (4:3)</PresentationFormat>
  <Paragraphs>205</Paragraphs>
  <Slides>17</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Calibri Light</vt:lpstr>
      <vt:lpstr>Times New Roman</vt:lpstr>
      <vt:lpstr>Larissa</vt:lpstr>
      <vt:lpstr>PowerPoint-Präsentation</vt:lpstr>
      <vt:lpstr>"Christian psychology - a challenge for me!" Werner May </vt:lpstr>
      <vt:lpstr>Challenge 1: The Reality? </vt:lpstr>
      <vt:lpstr>Challenge 1: The Reality? </vt:lpstr>
      <vt:lpstr>Challenge 2: Humans as relational beings are  also part of systems.  </vt:lpstr>
      <vt:lpstr>Our global challenge in a nutshell</vt:lpstr>
      <vt:lpstr>Challenge 2: Humans as relational beings are also part of systems.</vt:lpstr>
      <vt:lpstr>Challenge 3: Thinking psychological results deeper / wider. </vt:lpstr>
      <vt:lpstr>Challenge 3: Thinking psychological results deeper / wider.</vt:lpstr>
      <vt:lpstr>Challenge 3: Thinking psychological results deeper / wider.</vt:lpstr>
      <vt:lpstr>PowerPoint-Präsentation</vt:lpstr>
      <vt:lpstr>Future Challenge 4: Love - in three dimensions </vt:lpstr>
      <vt:lpstr>The current challenge 5:  The reconciliation with saying No </vt:lpstr>
      <vt:lpstr>This challenge 5 is an old challenge</vt:lpstr>
      <vt:lpstr>The relation between  philosophy and faith  - four remarkable positions  in church history</vt:lpstr>
      <vt:lpstr>Welcome to a blessed honey harvest</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Werner May</dc:creator>
  <cp:lastModifiedBy>Agnes May</cp:lastModifiedBy>
  <cp:revision>252</cp:revision>
  <cp:lastPrinted>2019-08-13T07:53:31Z</cp:lastPrinted>
  <dcterms:created xsi:type="dcterms:W3CDTF">2013-06-04T13:43:23Z</dcterms:created>
  <dcterms:modified xsi:type="dcterms:W3CDTF">2019-09-05T13:42:40Z</dcterms:modified>
</cp:coreProperties>
</file>